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sldIdLst>
    <p:sldId id="256" r:id="rId2"/>
    <p:sldId id="259" r:id="rId3"/>
    <p:sldId id="257" r:id="rId4"/>
    <p:sldId id="258" r:id="rId5"/>
    <p:sldId id="260" r:id="rId6"/>
    <p:sldId id="261" r:id="rId7"/>
    <p:sldId id="263" r:id="rId8"/>
    <p:sldId id="264" r:id="rId9"/>
    <p:sldId id="265" r:id="rId10"/>
    <p:sldId id="266" r:id="rId11"/>
    <p:sldId id="331" r:id="rId12"/>
    <p:sldId id="332" r:id="rId13"/>
    <p:sldId id="339" r:id="rId14"/>
    <p:sldId id="340" r:id="rId15"/>
    <p:sldId id="341" r:id="rId16"/>
    <p:sldId id="267" r:id="rId17"/>
    <p:sldId id="268" r:id="rId18"/>
    <p:sldId id="269" r:id="rId19"/>
    <p:sldId id="302" r:id="rId20"/>
    <p:sldId id="271" r:id="rId21"/>
    <p:sldId id="272" r:id="rId22"/>
    <p:sldId id="317" r:id="rId23"/>
    <p:sldId id="335" r:id="rId24"/>
    <p:sldId id="337" r:id="rId25"/>
    <p:sldId id="343" r:id="rId26"/>
    <p:sldId id="344" r:id="rId27"/>
    <p:sldId id="345" r:id="rId28"/>
    <p:sldId id="347" r:id="rId29"/>
    <p:sldId id="346" r:id="rId30"/>
    <p:sldId id="329" r:id="rId31"/>
    <p:sldId id="330" r:id="rId32"/>
    <p:sldId id="303" r:id="rId33"/>
    <p:sldId id="327" r:id="rId34"/>
    <p:sldId id="274" r:id="rId35"/>
    <p:sldId id="275" r:id="rId36"/>
    <p:sldId id="318" r:id="rId37"/>
    <p:sldId id="276" r:id="rId38"/>
    <p:sldId id="277" r:id="rId39"/>
    <p:sldId id="278" r:id="rId40"/>
    <p:sldId id="281" r:id="rId41"/>
    <p:sldId id="280" r:id="rId42"/>
    <p:sldId id="279" r:id="rId43"/>
    <p:sldId id="283" r:id="rId44"/>
    <p:sldId id="342" r:id="rId45"/>
    <p:sldId id="282" r:id="rId46"/>
    <p:sldId id="289" r:id="rId47"/>
    <p:sldId id="288" r:id="rId48"/>
    <p:sldId id="301" r:id="rId49"/>
    <p:sldId id="293" r:id="rId50"/>
    <p:sldId id="291" r:id="rId51"/>
    <p:sldId id="296" r:id="rId52"/>
    <p:sldId id="295" r:id="rId53"/>
    <p:sldId id="298" r:id="rId54"/>
    <p:sldId id="297" r:id="rId55"/>
    <p:sldId id="299" r:id="rId56"/>
    <p:sldId id="307" r:id="rId57"/>
    <p:sldId id="316" r:id="rId58"/>
    <p:sldId id="304" r:id="rId59"/>
    <p:sldId id="305" r:id="rId60"/>
    <p:sldId id="306" r:id="rId61"/>
    <p:sldId id="310" r:id="rId62"/>
    <p:sldId id="308" r:id="rId63"/>
    <p:sldId id="309" r:id="rId64"/>
    <p:sldId id="300" r:id="rId65"/>
    <p:sldId id="328" r:id="rId66"/>
    <p:sldId id="32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1E970-ACB5-7819-01E7-718CFC77B472}" v="1826" dt="2024-05-17T05:11:53.689"/>
    <p1510:client id="{10CC5EB5-3E19-F280-E90B-3A90C24B8DF9}" v="1368" dt="2024-05-18T03:43:09.422"/>
    <p1510:client id="{1228C258-E5D1-2627-6407-3181B966B338}" v="11" dt="2024-05-18T02:05:17.982"/>
    <p1510:client id="{2018E316-8217-E2D8-DBC7-AC2B3037BBF9}" v="1" dt="2024-05-17T16:13:51.165"/>
    <p1510:client id="{21654214-1794-49D4-9C47-092A3A0B9806}" v="10" dt="2024-05-16T04:23:06.490"/>
    <p1510:client id="{28642087-BA8B-9102-D490-B62641B73D63}" v="155" dt="2024-05-17T22:50:14.831"/>
    <p1510:client id="{4C0E0B44-59E9-81A7-AECB-B90B3AD460DB}" v="610" dt="2024-05-17T20:04:34.545"/>
    <p1510:client id="{4FCF561F-A0FE-69E5-398A-2F06D419EAC9}" v="8" dt="2024-05-17T20:37:09.493"/>
    <p1510:client id="{51729D4B-3709-45E7-A02E-211EAD85942E}" v="1" dt="2024-05-17T19:22:25.528"/>
    <p1510:client id="{5338C559-E7D8-7292-848C-619653937D61}" v="76" dt="2024-05-18T02:21:54.656"/>
    <p1510:client id="{AE6EE383-455F-634F-9D54-12E625A2F180}" v="3386" dt="2024-05-16T21:01:26.811"/>
    <p1510:client id="{BDE53756-7A1E-D376-6A89-88BA22272B0E}" v="8" dt="2024-05-16T20:58:12.872"/>
    <p1510:client id="{D183C9E2-DB54-8CA6-615C-262A6D5F319B}" v="20" dt="2024-05-16T05:04:04.350"/>
    <p1510:client id="{D4A8A7B1-E833-54CE-6C5F-A192457FF35E}" v="10" dt="2024-05-17T12:02:43.573"/>
    <p1510:client id="{E03CAFB7-A477-CDD6-1034-66AAACA1CF68}" v="327" dt="2024-05-17T03:39:17.872"/>
    <p1510:client id="{F0214F2D-75B6-432F-B173-EF0461DDE9A2}" v="81" dt="2024-05-18T02:10:02.927"/>
    <p1510:client id="{F2E8CCF0-556C-A89E-E711-42858A062802}" v="109" dt="2024-05-17T19:56:55.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5725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5908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58148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9337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4594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7263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333680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8405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247368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3163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133780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17086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0684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8148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7544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5/17/2024</a:t>
            </a:fld>
            <a:endParaRPr lang="en-US"/>
          </a:p>
        </p:txBody>
      </p:sp>
    </p:spTree>
    <p:extLst>
      <p:ext uri="{BB962C8B-B14F-4D97-AF65-F5344CB8AC3E}">
        <p14:creationId xmlns:p14="http://schemas.microsoft.com/office/powerpoint/2010/main" val="295785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3936269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figma.com/file/jdvJJyAduGUlw71VxoNMJ6/ERD-Final-Project?type=design&amp;node-id=0%3A1&amp;mode=design&amp;t=TJxPh76qo5MJ4pvi-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uny-my.sharepoint.com/:x:/g/personal/jude_pierre39_qmail_cuny_edu/Eev7P31h9_JLpNF_SHUidpwBJcvP_0gQb4nYGhtZgdRGEg?e=gRCE57&amp;nav=MTVfezY3OTc5RDZELTM5NjYtNDA1Mi1CM0FCLUU3ODFGMTQ4MzE3MX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YQVg0UUeIiI?feature=oembed"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CSCI-331: Project 3</a:t>
            </a:r>
          </a:p>
        </p:txBody>
      </p:sp>
      <p:sp>
        <p:nvSpPr>
          <p:cNvPr id="3" name="Subtitle 2"/>
          <p:cNvSpPr>
            <a:spLocks noGrp="1"/>
          </p:cNvSpPr>
          <p:nvPr>
            <p:ph type="subTitle" idx="1"/>
          </p:nvPr>
        </p:nvSpPr>
        <p:spPr/>
        <p:txBody>
          <a:bodyPr vert="horz" lIns="91440" tIns="45720" rIns="91440" bIns="45720" rtlCol="0" anchor="t">
            <a:normAutofit/>
          </a:bodyPr>
          <a:lstStyle/>
          <a:p>
            <a:r>
              <a:rPr lang="en-US"/>
              <a:t>New Group 2:</a:t>
            </a:r>
          </a:p>
          <a:p>
            <a:r>
              <a:rPr lang="en-US"/>
              <a:t>Faisal </a:t>
            </a:r>
            <a:r>
              <a:rPr lang="en-US" err="1"/>
              <a:t>Areefin</a:t>
            </a:r>
            <a:r>
              <a:rPr lang="en-US"/>
              <a:t>, Kathy He, Jude Pierre, </a:t>
            </a:r>
            <a:r>
              <a:rPr lang="en-US" err="1"/>
              <a:t>Jianhao</a:t>
            </a:r>
            <a:r>
              <a:rPr lang="en-US"/>
              <a:t> Jin, Matthew Robles, Jamal Siddiqui, Osvaldo Talavera</a:t>
            </a:r>
          </a:p>
          <a:p>
            <a:endParaRPr lang="en-US"/>
          </a:p>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Osvaldo Talavera To-do/NACE </a:t>
            </a:r>
          </a:p>
        </p:txBody>
      </p:sp>
      <p:pic>
        <p:nvPicPr>
          <p:cNvPr id="12" name="Content Placeholder 11" descr="A screenshot of a document&#10;&#10;Description automatically generated">
            <a:extLst>
              <a:ext uri="{FF2B5EF4-FFF2-40B4-BE49-F238E27FC236}">
                <a16:creationId xmlns:a16="http://schemas.microsoft.com/office/drawing/2014/main" id="{5A9B79E1-3EEE-682A-53C8-2D3648F13AAF}"/>
              </a:ext>
            </a:extLst>
          </p:cNvPr>
          <p:cNvPicPr>
            <a:picLocks noGrp="1" noChangeAspect="1"/>
          </p:cNvPicPr>
          <p:nvPr>
            <p:ph idx="1"/>
          </p:nvPr>
        </p:nvPicPr>
        <p:blipFill>
          <a:blip r:embed="rId2"/>
          <a:stretch>
            <a:fillRect/>
          </a:stretch>
        </p:blipFill>
        <p:spPr>
          <a:xfrm>
            <a:off x="196042" y="593457"/>
            <a:ext cx="9472988" cy="6267415"/>
          </a:xfrm>
        </p:spPr>
      </p:pic>
    </p:spTree>
    <p:extLst>
      <p:ext uri="{BB962C8B-B14F-4D97-AF65-F5344CB8AC3E}">
        <p14:creationId xmlns:p14="http://schemas.microsoft.com/office/powerpoint/2010/main" val="357204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3086-C785-E747-4FC0-1F46C564C4D5}"/>
              </a:ext>
            </a:extLst>
          </p:cNvPr>
          <p:cNvSpPr>
            <a:spLocks noGrp="1"/>
          </p:cNvSpPr>
          <p:nvPr>
            <p:ph type="title"/>
          </p:nvPr>
        </p:nvSpPr>
        <p:spPr/>
        <p:txBody>
          <a:bodyPr/>
          <a:lstStyle/>
          <a:p>
            <a:r>
              <a:rPr lang="en-US">
                <a:solidFill>
                  <a:schemeClr val="tx1"/>
                </a:solidFill>
              </a:rPr>
              <a:t>Meeting Notes</a:t>
            </a:r>
          </a:p>
        </p:txBody>
      </p:sp>
      <p:sp>
        <p:nvSpPr>
          <p:cNvPr id="3" name="Content Placeholder 2">
            <a:extLst>
              <a:ext uri="{FF2B5EF4-FFF2-40B4-BE49-F238E27FC236}">
                <a16:creationId xmlns:a16="http://schemas.microsoft.com/office/drawing/2014/main" id="{5F81F994-C018-74B2-AFCF-E0CE55F51BDF}"/>
              </a:ext>
            </a:extLst>
          </p:cNvPr>
          <p:cNvSpPr>
            <a:spLocks noGrp="1"/>
          </p:cNvSpPr>
          <p:nvPr>
            <p:ph idx="1"/>
          </p:nvPr>
        </p:nvSpPr>
        <p:spPr>
          <a:xfrm>
            <a:off x="677334" y="1277637"/>
            <a:ext cx="9552191" cy="4546011"/>
          </a:xfrm>
        </p:spPr>
        <p:txBody>
          <a:bodyPr vert="horz" lIns="91440" tIns="45720" rIns="91440" bIns="45720" rtlCol="0" anchor="t">
            <a:normAutofit/>
          </a:bodyPr>
          <a:lstStyle/>
          <a:p>
            <a:r>
              <a:rPr lang="en-US" sz="1600">
                <a:solidFill>
                  <a:srgbClr val="000000"/>
                </a:solidFill>
                <a:ea typeface="+mn-lt"/>
                <a:cs typeface="+mn-lt"/>
              </a:rPr>
              <a:t>*These meetings were conducted fully virtually using the social media network Discord*</a:t>
            </a:r>
          </a:p>
          <a:p>
            <a:r>
              <a:rPr lang="en-US" sz="1600">
                <a:solidFill>
                  <a:srgbClr val="000000"/>
                </a:solidFill>
                <a:ea typeface="+mn-lt"/>
                <a:cs typeface="+mn-lt"/>
              </a:rPr>
              <a:t>*an associate developer in the context of this project is someone who worked on the project within the database side*</a:t>
            </a:r>
            <a:br>
              <a:rPr lang="en-US" sz="1600">
                <a:ea typeface="+mn-lt"/>
                <a:cs typeface="+mn-lt"/>
              </a:rPr>
            </a:br>
            <a:endParaRPr lang="en-US" sz="900">
              <a:solidFill>
                <a:srgbClr val="000000"/>
              </a:solidFill>
              <a:ea typeface="+mn-lt"/>
              <a:cs typeface="+mn-lt"/>
            </a:endParaRPr>
          </a:p>
          <a:p>
            <a:r>
              <a:rPr lang="en-US" sz="1600">
                <a:solidFill>
                  <a:srgbClr val="000000"/>
                </a:solidFill>
                <a:ea typeface="+mn-lt"/>
                <a:cs typeface="+mn-lt"/>
              </a:rPr>
              <a:t>We assigned roles first:</a:t>
            </a:r>
          </a:p>
          <a:p>
            <a:r>
              <a:rPr lang="en-US" sz="1600" b="1">
                <a:solidFill>
                  <a:srgbClr val="000000"/>
                </a:solidFill>
                <a:latin typeface="Trebuchet MS"/>
                <a:ea typeface="+mn-lt"/>
                <a:cs typeface="Segoe UI"/>
              </a:rPr>
              <a:t>Associate Developer/Leader: Faisal </a:t>
            </a:r>
            <a:r>
              <a:rPr lang="en-US" sz="1600" b="1" err="1">
                <a:solidFill>
                  <a:srgbClr val="000000"/>
                </a:solidFill>
                <a:latin typeface="Trebuchet MS"/>
                <a:ea typeface="+mn-lt"/>
                <a:cs typeface="Segoe UI"/>
              </a:rPr>
              <a:t>Areefin</a:t>
            </a:r>
            <a:endParaRPr lang="en-US" sz="1600">
              <a:solidFill>
                <a:srgbClr val="000000"/>
              </a:solidFill>
              <a:latin typeface="Trebuchet MS"/>
              <a:ea typeface="+mn-lt"/>
              <a:cs typeface="Segoe UI"/>
            </a:endParaRPr>
          </a:p>
          <a:p>
            <a:r>
              <a:rPr lang="en-US" sz="1600" b="1">
                <a:solidFill>
                  <a:srgbClr val="000000"/>
                </a:solidFill>
                <a:latin typeface="Trebuchet MS"/>
                <a:ea typeface="+mn-lt"/>
                <a:cs typeface="Segoe UI"/>
              </a:rPr>
              <a:t>Associate Developer/Backup Leader: Kathy He</a:t>
            </a:r>
            <a:endParaRPr lang="en-US" sz="1600">
              <a:solidFill>
                <a:srgbClr val="000000"/>
              </a:solidFill>
              <a:latin typeface="Trebuchet MS"/>
              <a:ea typeface="+mn-lt"/>
              <a:cs typeface="Segoe UI"/>
            </a:endParaRPr>
          </a:p>
          <a:p>
            <a:r>
              <a:rPr lang="en-US" sz="1600" b="1">
                <a:solidFill>
                  <a:srgbClr val="000000"/>
                </a:solidFill>
                <a:latin typeface="Trebuchet MS"/>
                <a:ea typeface="+mn-lt"/>
                <a:cs typeface="Segoe UI"/>
              </a:rPr>
              <a:t>Associate Developer/Note Taker: Jamal Siddiqui</a:t>
            </a:r>
            <a:endParaRPr lang="en-US" sz="1600">
              <a:solidFill>
                <a:srgbClr val="000000"/>
              </a:solidFill>
              <a:latin typeface="Trebuchet MS"/>
              <a:ea typeface="+mn-lt"/>
              <a:cs typeface="Segoe UI"/>
            </a:endParaRPr>
          </a:p>
          <a:p>
            <a:r>
              <a:rPr lang="en-US" sz="1600" b="1">
                <a:solidFill>
                  <a:srgbClr val="000000"/>
                </a:solidFill>
                <a:latin typeface="Trebuchet MS"/>
                <a:ea typeface="+mn-lt"/>
                <a:cs typeface="Segoe UI"/>
              </a:rPr>
              <a:t>Associate Developer/Procedure Management: </a:t>
            </a:r>
            <a:r>
              <a:rPr lang="en-US" sz="1600" b="1" err="1">
                <a:solidFill>
                  <a:srgbClr val="000000"/>
                </a:solidFill>
                <a:latin typeface="Trebuchet MS"/>
                <a:ea typeface="+mn-lt"/>
                <a:cs typeface="Segoe UI"/>
              </a:rPr>
              <a:t>Jianhao</a:t>
            </a:r>
            <a:r>
              <a:rPr lang="en-US" sz="1600" b="1">
                <a:solidFill>
                  <a:srgbClr val="000000"/>
                </a:solidFill>
                <a:latin typeface="Trebuchet MS"/>
                <a:ea typeface="+mn-lt"/>
                <a:cs typeface="Segoe UI"/>
              </a:rPr>
              <a:t> Jin</a:t>
            </a:r>
            <a:endParaRPr lang="en-US" sz="1600">
              <a:solidFill>
                <a:srgbClr val="000000"/>
              </a:solidFill>
              <a:latin typeface="Trebuchet MS"/>
              <a:ea typeface="+mn-lt"/>
              <a:cs typeface="Segoe UI"/>
            </a:endParaRPr>
          </a:p>
          <a:p>
            <a:r>
              <a:rPr lang="en-US" sz="1600" b="1">
                <a:solidFill>
                  <a:srgbClr val="000000"/>
                </a:solidFill>
                <a:latin typeface="Trebuchet MS"/>
                <a:ea typeface="+mn-lt"/>
                <a:cs typeface="Segoe UI"/>
              </a:rPr>
              <a:t>Associate Developer/Procedure Management: Osvaldo Talavera</a:t>
            </a:r>
            <a:endParaRPr lang="en-US" sz="1600">
              <a:solidFill>
                <a:srgbClr val="000000"/>
              </a:solidFill>
              <a:latin typeface="Trebuchet MS"/>
              <a:ea typeface="+mn-lt"/>
              <a:cs typeface="Segoe UI"/>
            </a:endParaRPr>
          </a:p>
          <a:p>
            <a:r>
              <a:rPr lang="en-US" sz="1600" b="1">
                <a:solidFill>
                  <a:srgbClr val="000000"/>
                </a:solidFill>
                <a:latin typeface="Trebuchet MS"/>
                <a:ea typeface="+mn-lt"/>
                <a:cs typeface="Segoe UI"/>
              </a:rPr>
              <a:t>Associate Developer/PowerPoint Slides: Jude Pierre</a:t>
            </a:r>
          </a:p>
          <a:p>
            <a:r>
              <a:rPr lang="en-US" sz="1600" b="1">
                <a:solidFill>
                  <a:srgbClr val="000000"/>
                </a:solidFill>
                <a:ea typeface="+mn-lt"/>
                <a:cs typeface="+mn-lt"/>
              </a:rPr>
              <a:t>Associate Developer/Virtual Support: Matthew Robles</a:t>
            </a:r>
            <a:endParaRPr lang="en-US" sz="1600">
              <a:solidFill>
                <a:srgbClr val="000000"/>
              </a:solidFill>
              <a:ea typeface="+mn-lt"/>
              <a:cs typeface="+mn-lt"/>
            </a:endParaRPr>
          </a:p>
          <a:p>
            <a:endParaRPr lang="en-US" sz="1600">
              <a:solidFill>
                <a:srgbClr val="000000"/>
              </a:solidFill>
              <a:ea typeface="+mn-lt"/>
              <a:cs typeface="+mn-lt"/>
            </a:endParaRPr>
          </a:p>
        </p:txBody>
      </p:sp>
    </p:spTree>
    <p:extLst>
      <p:ext uri="{BB962C8B-B14F-4D97-AF65-F5344CB8AC3E}">
        <p14:creationId xmlns:p14="http://schemas.microsoft.com/office/powerpoint/2010/main" val="7504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ACCF-CD6B-6674-8B6A-FF433B5299A4}"/>
              </a:ext>
            </a:extLst>
          </p:cNvPr>
          <p:cNvSpPr>
            <a:spLocks noGrp="1"/>
          </p:cNvSpPr>
          <p:nvPr>
            <p:ph type="title"/>
          </p:nvPr>
        </p:nvSpPr>
        <p:spPr/>
        <p:txBody>
          <a:bodyPr>
            <a:normAutofit/>
          </a:bodyPr>
          <a:lstStyle/>
          <a:p>
            <a:pPr algn="ctr"/>
            <a:r>
              <a:rPr lang="en-US" sz="2000" b="1" u="sng">
                <a:solidFill>
                  <a:srgbClr val="404040"/>
                </a:solidFill>
                <a:latin typeface="Segoe UI"/>
                <a:cs typeface="Segoe UI"/>
              </a:rPr>
              <a:t>5/10/24</a:t>
            </a:r>
            <a:endParaRPr lang="en-US" sz="2000"/>
          </a:p>
        </p:txBody>
      </p:sp>
      <p:sp>
        <p:nvSpPr>
          <p:cNvPr id="3" name="Content Placeholder 2">
            <a:extLst>
              <a:ext uri="{FF2B5EF4-FFF2-40B4-BE49-F238E27FC236}">
                <a16:creationId xmlns:a16="http://schemas.microsoft.com/office/drawing/2014/main" id="{3D94EE15-DECD-33C7-2645-0C72FB7E6F54}"/>
              </a:ext>
            </a:extLst>
          </p:cNvPr>
          <p:cNvSpPr>
            <a:spLocks noGrp="1"/>
          </p:cNvSpPr>
          <p:nvPr>
            <p:ph idx="1"/>
          </p:nvPr>
        </p:nvSpPr>
        <p:spPr>
          <a:xfrm>
            <a:off x="677334" y="902685"/>
            <a:ext cx="8596668" cy="3880773"/>
          </a:xfrm>
        </p:spPr>
        <p:txBody>
          <a:bodyPr vert="horz" lIns="91440" tIns="45720" rIns="91440" bIns="45720" rtlCol="0" anchor="t">
            <a:noAutofit/>
          </a:bodyPr>
          <a:lstStyle/>
          <a:p>
            <a:pPr algn="ctr"/>
            <a:endParaRPr lang="en-US" b="1" u="sng">
              <a:latin typeface="Trebuchet MS"/>
              <a:cs typeface="Segoe UI"/>
            </a:endParaRPr>
          </a:p>
          <a:p>
            <a:r>
              <a:rPr lang="en-US">
                <a:latin typeface="Trebuchet MS"/>
                <a:cs typeface="Segoe UI"/>
              </a:rPr>
              <a:t>Attended By: All</a:t>
            </a:r>
          </a:p>
          <a:p>
            <a:r>
              <a:rPr lang="en-US">
                <a:latin typeface="Trebuchet MS"/>
                <a:cs typeface="Segoe UI"/>
              </a:rPr>
              <a:t>Absences: None</a:t>
            </a:r>
          </a:p>
          <a:p>
            <a:r>
              <a:rPr lang="en-US">
                <a:latin typeface="Trebuchet MS"/>
                <a:cs typeface="Segoe UI"/>
              </a:rPr>
              <a:t>Agenda: To look through the project, start some aspects, discuss submission details.</a:t>
            </a:r>
          </a:p>
          <a:p>
            <a:endParaRPr lang="en-US">
              <a:latin typeface="Trebuchet MS"/>
              <a:cs typeface="Segoe UI"/>
            </a:endParaRPr>
          </a:p>
          <a:p>
            <a:r>
              <a:rPr lang="en-US">
                <a:latin typeface="Trebuchet MS"/>
                <a:cs typeface="Segoe UI"/>
              </a:rPr>
              <a:t>Meeting Description: Faisal initiated the discussion by outlining the progress on the ERD diagram and the setup of necessary tables and columns. He shared the database backup file and announced that he would distribute the database so that each member could replace their existing backup with the updated version. He also shared a link to the </a:t>
            </a:r>
            <a:r>
              <a:rPr lang="en-US">
                <a:latin typeface="Trebuchet MS"/>
                <a:cs typeface="Segoe UI"/>
                <a:hlinkClick r:id="rId2"/>
              </a:rPr>
              <a:t>ERD diagram</a:t>
            </a:r>
            <a:r>
              <a:rPr lang="en-US">
                <a:latin typeface="Trebuchet MS"/>
                <a:cs typeface="Segoe UI"/>
              </a:rPr>
              <a:t> for further reference. The group then discussed how we would handle the final submission. Initially Osvaldo suggested Google Drive, but we all agreed upon Kathy's suggestion to use Dropbox. We discussed the need to assign everyone specific parts to do, Jude created an Excel spreadsheet so everyone can choose what elements of the project they would work on. We wrapped the meeting up with a reminder to stay aware of the initial due date.</a:t>
            </a:r>
          </a:p>
          <a:p>
            <a:endParaRPr lang="en-US"/>
          </a:p>
        </p:txBody>
      </p:sp>
    </p:spTree>
    <p:extLst>
      <p:ext uri="{BB962C8B-B14F-4D97-AF65-F5344CB8AC3E}">
        <p14:creationId xmlns:p14="http://schemas.microsoft.com/office/powerpoint/2010/main" val="166275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ACCF-CD6B-6674-8B6A-FF433B5299A4}"/>
              </a:ext>
            </a:extLst>
          </p:cNvPr>
          <p:cNvSpPr>
            <a:spLocks noGrp="1"/>
          </p:cNvSpPr>
          <p:nvPr>
            <p:ph type="title"/>
          </p:nvPr>
        </p:nvSpPr>
        <p:spPr/>
        <p:txBody>
          <a:bodyPr>
            <a:normAutofit/>
          </a:bodyPr>
          <a:lstStyle/>
          <a:p>
            <a:pPr algn="ctr"/>
            <a:r>
              <a:rPr lang="en-US" sz="2000" b="1" u="sng">
                <a:solidFill>
                  <a:srgbClr val="404040"/>
                </a:solidFill>
                <a:latin typeface="Segoe UI"/>
                <a:cs typeface="Segoe UI"/>
              </a:rPr>
              <a:t>5/12/24</a:t>
            </a:r>
            <a:endParaRPr lang="en-US" sz="2000"/>
          </a:p>
        </p:txBody>
      </p:sp>
      <p:sp>
        <p:nvSpPr>
          <p:cNvPr id="3" name="Content Placeholder 2">
            <a:extLst>
              <a:ext uri="{FF2B5EF4-FFF2-40B4-BE49-F238E27FC236}">
                <a16:creationId xmlns:a16="http://schemas.microsoft.com/office/drawing/2014/main" id="{3D94EE15-DECD-33C7-2645-0C72FB7E6F54}"/>
              </a:ext>
            </a:extLst>
          </p:cNvPr>
          <p:cNvSpPr>
            <a:spLocks noGrp="1"/>
          </p:cNvSpPr>
          <p:nvPr>
            <p:ph idx="1"/>
          </p:nvPr>
        </p:nvSpPr>
        <p:spPr>
          <a:xfrm>
            <a:off x="677334" y="902685"/>
            <a:ext cx="8596668" cy="3880773"/>
          </a:xfrm>
        </p:spPr>
        <p:txBody>
          <a:bodyPr vert="horz" lIns="91440" tIns="45720" rIns="91440" bIns="45720" rtlCol="0" anchor="t">
            <a:noAutofit/>
          </a:bodyPr>
          <a:lstStyle/>
          <a:p>
            <a:pPr algn="ctr"/>
            <a:endParaRPr lang="en-US" b="1" u="sng">
              <a:latin typeface="Trebuchet MS"/>
              <a:cs typeface="Segoe UI"/>
            </a:endParaRPr>
          </a:p>
          <a:p>
            <a:r>
              <a:rPr lang="en-US">
                <a:latin typeface="Trebuchet MS"/>
                <a:cs typeface="Segoe UI"/>
              </a:rPr>
              <a:t>Attended By: All</a:t>
            </a:r>
          </a:p>
          <a:p>
            <a:r>
              <a:rPr lang="en-US">
                <a:latin typeface="Trebuchet MS"/>
                <a:cs typeface="Segoe UI"/>
              </a:rPr>
              <a:t>Absences: None</a:t>
            </a:r>
          </a:p>
          <a:p>
            <a:r>
              <a:rPr lang="en-US">
                <a:latin typeface="Trebuchet MS"/>
                <a:cs typeface="Segoe UI"/>
              </a:rPr>
              <a:t>Agenda: Discuss the assignment of tasks to each member, address the JDBC, set deadlines and goals.</a:t>
            </a:r>
          </a:p>
          <a:p>
            <a:endParaRPr lang="en-US">
              <a:latin typeface="Trebuchet MS"/>
              <a:cs typeface="Segoe UI"/>
            </a:endParaRPr>
          </a:p>
          <a:p>
            <a:r>
              <a:rPr lang="en-US">
                <a:latin typeface="Trebuchet MS"/>
                <a:cs typeface="Segoe UI"/>
              </a:rPr>
              <a:t>The group looked at the </a:t>
            </a:r>
            <a:r>
              <a:rPr lang="en-US">
                <a:latin typeface="Trebuchet MS"/>
                <a:cs typeface="Segoe UI"/>
                <a:hlinkClick r:id="rId2"/>
              </a:rPr>
              <a:t>spreadsheet</a:t>
            </a:r>
            <a:r>
              <a:rPr lang="en-US">
                <a:latin typeface="Trebuchet MS"/>
                <a:cs typeface="Segoe UI"/>
              </a:rPr>
              <a:t> Jude made and confirmed that every task of the project was accounted for. When we confirmed that all the operational procedures, table procedures, and testing queries had someone responsible for them, we moved on to their execution. Faisal brought up the JDBC and shared the JDBC that he was working on for a few days. He tested it for the group, and we all agreed to use it.  He proposed that Kathy could collect everyone’s contributions. He also provided links to the shared To-do list and the initial draft of the PowerPoint slides. We ended the meeting with a focus on getting the work done over the next few days.</a:t>
            </a:r>
          </a:p>
          <a:p>
            <a:endParaRPr lang="en-US">
              <a:latin typeface="Trebuchet MS"/>
              <a:cs typeface="Segoe UI"/>
            </a:endParaRPr>
          </a:p>
          <a:p>
            <a:endParaRPr lang="en-US"/>
          </a:p>
        </p:txBody>
      </p:sp>
    </p:spTree>
    <p:extLst>
      <p:ext uri="{BB962C8B-B14F-4D97-AF65-F5344CB8AC3E}">
        <p14:creationId xmlns:p14="http://schemas.microsoft.com/office/powerpoint/2010/main" val="3435680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ACCF-CD6B-6674-8B6A-FF433B5299A4}"/>
              </a:ext>
            </a:extLst>
          </p:cNvPr>
          <p:cNvSpPr>
            <a:spLocks noGrp="1"/>
          </p:cNvSpPr>
          <p:nvPr>
            <p:ph type="title"/>
          </p:nvPr>
        </p:nvSpPr>
        <p:spPr/>
        <p:txBody>
          <a:bodyPr>
            <a:normAutofit/>
          </a:bodyPr>
          <a:lstStyle/>
          <a:p>
            <a:pPr algn="ctr"/>
            <a:r>
              <a:rPr lang="en-US" sz="2000" b="1" u="sng">
                <a:solidFill>
                  <a:srgbClr val="404040"/>
                </a:solidFill>
                <a:latin typeface="Segoe UI"/>
                <a:cs typeface="Segoe UI"/>
              </a:rPr>
              <a:t>5/14/24</a:t>
            </a:r>
            <a:endParaRPr lang="en-US" sz="2000"/>
          </a:p>
        </p:txBody>
      </p:sp>
      <p:sp>
        <p:nvSpPr>
          <p:cNvPr id="3" name="Content Placeholder 2">
            <a:extLst>
              <a:ext uri="{FF2B5EF4-FFF2-40B4-BE49-F238E27FC236}">
                <a16:creationId xmlns:a16="http://schemas.microsoft.com/office/drawing/2014/main" id="{3D94EE15-DECD-33C7-2645-0C72FB7E6F54}"/>
              </a:ext>
            </a:extLst>
          </p:cNvPr>
          <p:cNvSpPr>
            <a:spLocks noGrp="1"/>
          </p:cNvSpPr>
          <p:nvPr>
            <p:ph idx="1"/>
          </p:nvPr>
        </p:nvSpPr>
        <p:spPr>
          <a:xfrm>
            <a:off x="677334" y="902685"/>
            <a:ext cx="8596668" cy="3880773"/>
          </a:xfrm>
        </p:spPr>
        <p:txBody>
          <a:bodyPr vert="horz" lIns="91440" tIns="45720" rIns="91440" bIns="45720" rtlCol="0" anchor="t">
            <a:noAutofit/>
          </a:bodyPr>
          <a:lstStyle/>
          <a:p>
            <a:pPr algn="ctr"/>
            <a:endParaRPr lang="en-US" b="1" u="sng">
              <a:latin typeface="Trebuchet MS"/>
              <a:cs typeface="Segoe UI"/>
            </a:endParaRPr>
          </a:p>
          <a:p>
            <a:r>
              <a:rPr lang="en-US">
                <a:latin typeface="Trebuchet MS"/>
                <a:cs typeface="Segoe UI"/>
              </a:rPr>
              <a:t>Attended By: All</a:t>
            </a:r>
          </a:p>
          <a:p>
            <a:r>
              <a:rPr lang="en-US">
                <a:latin typeface="Trebuchet MS"/>
                <a:cs typeface="Segoe UI"/>
              </a:rPr>
              <a:t>Absences: None</a:t>
            </a:r>
          </a:p>
          <a:p>
            <a:r>
              <a:rPr lang="en-US">
                <a:latin typeface="Trebuchet MS"/>
                <a:cs typeface="Segoe UI"/>
              </a:rPr>
              <a:t>Agenda: Evaluating the progress of the project's technical components, start discussing project management strategies, plan the compilation of the final submission</a:t>
            </a:r>
          </a:p>
          <a:p>
            <a:endParaRPr lang="en-US">
              <a:latin typeface="Trebuchet MS"/>
              <a:cs typeface="Segoe UI"/>
            </a:endParaRPr>
          </a:p>
          <a:p>
            <a:r>
              <a:rPr lang="en-US">
                <a:latin typeface="Trebuchet MS"/>
                <a:cs typeface="Segoe UI"/>
              </a:rPr>
              <a:t>This meeting was to discuss our progress on the project's technical elements. Specifically involving the database, stored procedures, and testing queries. Over the past few days, group members sent their work to our collective group workspace so that we could collaborate and test each other's work. Faisal updated the group that he had successfully integrated almost all the necessary stored procedures into the database, with only a couple left, which were addressed and worked on by Jamal and Matthew by the end of the day. It seemed that everyone was on track and making progress with the technical side of things. We slightly discussed the project management side, reminding each other to start working on To-Do lists and maintain a general timeline. The meeting adjourned with us discussing the compilation of the final submission.</a:t>
            </a:r>
          </a:p>
          <a:p>
            <a:endParaRPr lang="en-US">
              <a:latin typeface="Trebuchet MS"/>
              <a:cs typeface="Segoe UI"/>
            </a:endParaRPr>
          </a:p>
          <a:p>
            <a:endParaRPr lang="en-US">
              <a:latin typeface="Trebuchet MS"/>
              <a:cs typeface="Segoe UI"/>
            </a:endParaRPr>
          </a:p>
          <a:p>
            <a:endParaRPr lang="en-US"/>
          </a:p>
        </p:txBody>
      </p:sp>
    </p:spTree>
    <p:extLst>
      <p:ext uri="{BB962C8B-B14F-4D97-AF65-F5344CB8AC3E}">
        <p14:creationId xmlns:p14="http://schemas.microsoft.com/office/powerpoint/2010/main" val="3668458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ACCF-CD6B-6674-8B6A-FF433B5299A4}"/>
              </a:ext>
            </a:extLst>
          </p:cNvPr>
          <p:cNvSpPr>
            <a:spLocks noGrp="1"/>
          </p:cNvSpPr>
          <p:nvPr>
            <p:ph type="title"/>
          </p:nvPr>
        </p:nvSpPr>
        <p:spPr/>
        <p:txBody>
          <a:bodyPr>
            <a:normAutofit/>
          </a:bodyPr>
          <a:lstStyle/>
          <a:p>
            <a:pPr algn="ctr"/>
            <a:r>
              <a:rPr lang="en-US" sz="2000" b="1" u="sng">
                <a:solidFill>
                  <a:srgbClr val="404040"/>
                </a:solidFill>
                <a:latin typeface="Segoe UI"/>
                <a:cs typeface="Segoe UI"/>
              </a:rPr>
              <a:t>5/16/24</a:t>
            </a:r>
            <a:endParaRPr lang="en-US" sz="2000"/>
          </a:p>
        </p:txBody>
      </p:sp>
      <p:sp>
        <p:nvSpPr>
          <p:cNvPr id="3" name="Content Placeholder 2">
            <a:extLst>
              <a:ext uri="{FF2B5EF4-FFF2-40B4-BE49-F238E27FC236}">
                <a16:creationId xmlns:a16="http://schemas.microsoft.com/office/drawing/2014/main" id="{3D94EE15-DECD-33C7-2645-0C72FB7E6F54}"/>
              </a:ext>
            </a:extLst>
          </p:cNvPr>
          <p:cNvSpPr>
            <a:spLocks noGrp="1"/>
          </p:cNvSpPr>
          <p:nvPr>
            <p:ph idx="1"/>
          </p:nvPr>
        </p:nvSpPr>
        <p:spPr>
          <a:xfrm>
            <a:off x="677334" y="1277637"/>
            <a:ext cx="8596668" cy="3880773"/>
          </a:xfrm>
        </p:spPr>
        <p:txBody>
          <a:bodyPr vert="horz" lIns="91440" tIns="45720" rIns="91440" bIns="45720" rtlCol="0" anchor="t">
            <a:noAutofit/>
          </a:bodyPr>
          <a:lstStyle/>
          <a:p>
            <a:r>
              <a:rPr lang="en-US">
                <a:latin typeface="Trebuchet MS"/>
                <a:cs typeface="Segoe UI"/>
              </a:rPr>
              <a:t>Attended By: All</a:t>
            </a:r>
          </a:p>
          <a:p>
            <a:r>
              <a:rPr lang="en-US">
                <a:latin typeface="Trebuchet MS"/>
                <a:cs typeface="Segoe UI"/>
              </a:rPr>
              <a:t>Absences: None</a:t>
            </a:r>
          </a:p>
          <a:p>
            <a:r>
              <a:rPr lang="en-US">
                <a:latin typeface="Trebuchet MS"/>
                <a:cs typeface="Segoe UI"/>
              </a:rPr>
              <a:t>Agenda: A final review of all project aspects</a:t>
            </a:r>
          </a:p>
          <a:p>
            <a:endParaRPr lang="en-US">
              <a:latin typeface="Trebuchet MS"/>
              <a:cs typeface="Segoe UI"/>
            </a:endParaRPr>
          </a:p>
          <a:p>
            <a:r>
              <a:rPr lang="en-US">
                <a:latin typeface="Trebuchet MS"/>
                <a:cs typeface="Segoe UI"/>
              </a:rPr>
              <a:t>This meeting effectively served as a final check to ensure that all aspects of the project were accounted for in their presentation. The team discussed the importance of accurately representing the data and the steps they had taken throughout the project, ensuring that the presentation would be comprehensive and well-prepared for submission. We ended this meeting to compile all work and documents, finish up the slides, record everything, and get ready to submit everything. It was mostly focused on the project-management side of things rather than the technical side, to deliver a final product. </a:t>
            </a:r>
          </a:p>
          <a:p>
            <a:pPr algn="ctr"/>
            <a:endParaRPr lang="en-US" b="1" u="sng">
              <a:latin typeface="Trebuchet MS"/>
              <a:cs typeface="Segoe UI"/>
            </a:endParaRPr>
          </a:p>
        </p:txBody>
      </p:sp>
    </p:spTree>
    <p:extLst>
      <p:ext uri="{BB962C8B-B14F-4D97-AF65-F5344CB8AC3E}">
        <p14:creationId xmlns:p14="http://schemas.microsoft.com/office/powerpoint/2010/main" val="115017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Project Lifecycle </a:t>
            </a:r>
          </a:p>
        </p:txBody>
      </p:sp>
      <p:sp>
        <p:nvSpPr>
          <p:cNvPr id="3" name="Content Placeholder 2">
            <a:extLst>
              <a:ext uri="{FF2B5EF4-FFF2-40B4-BE49-F238E27FC236}">
                <a16:creationId xmlns:a16="http://schemas.microsoft.com/office/drawing/2014/main" id="{C380E716-5514-D5B2-1C8E-7478102E57CB}"/>
              </a:ext>
            </a:extLst>
          </p:cNvPr>
          <p:cNvSpPr>
            <a:spLocks noGrp="1"/>
          </p:cNvSpPr>
          <p:nvPr>
            <p:ph idx="1"/>
          </p:nvPr>
        </p:nvSpPr>
        <p:spPr>
          <a:xfrm>
            <a:off x="673754" y="2160590"/>
            <a:ext cx="3973943" cy="3440110"/>
          </a:xfrm>
        </p:spPr>
        <p:txBody>
          <a:bodyPr vert="horz" lIns="91440" tIns="45720" rIns="91440" bIns="45720" rtlCol="0" anchor="t">
            <a:normAutofit/>
          </a:bodyPr>
          <a:lstStyle/>
          <a:p>
            <a:pPr marL="285750" indent="-285750"/>
            <a:r>
              <a:rPr lang="en-US">
                <a:solidFill>
                  <a:schemeClr val="bg1"/>
                </a:solidFill>
              </a:rPr>
              <a:t>Planning</a:t>
            </a:r>
          </a:p>
          <a:p>
            <a:pPr marL="285750" indent="-285750"/>
            <a:r>
              <a:rPr lang="en-US">
                <a:solidFill>
                  <a:schemeClr val="bg1"/>
                </a:solidFill>
              </a:rPr>
              <a:t>Analysis</a:t>
            </a:r>
          </a:p>
          <a:p>
            <a:pPr marL="285750" indent="-285750"/>
            <a:r>
              <a:rPr lang="en-US">
                <a:solidFill>
                  <a:schemeClr val="bg1"/>
                </a:solidFill>
              </a:rPr>
              <a:t>Design</a:t>
            </a:r>
          </a:p>
          <a:p>
            <a:pPr marL="285750" indent="-285750"/>
            <a:r>
              <a:rPr lang="en-US">
                <a:solidFill>
                  <a:schemeClr val="bg1"/>
                </a:solidFill>
              </a:rPr>
              <a:t>Implementation</a:t>
            </a:r>
          </a:p>
          <a:p>
            <a:pPr marL="285750" indent="-285750"/>
            <a:r>
              <a:rPr lang="en-US">
                <a:solidFill>
                  <a:schemeClr val="bg1"/>
                </a:solidFill>
              </a:rPr>
              <a:t>Maintenance</a:t>
            </a:r>
          </a:p>
          <a:p>
            <a:pPr marL="0" indent="0">
              <a:buNone/>
            </a:pPr>
            <a:endParaRPr lang="en-US">
              <a:solidFill>
                <a:schemeClr val="bg1"/>
              </a:solidFill>
            </a:endParaRPr>
          </a:p>
          <a:p>
            <a:pPr marL="285750" indent="-285750"/>
            <a:endParaRPr lang="en-US">
              <a:solidFill>
                <a:schemeClr val="bg1"/>
              </a:solidFill>
            </a:endParaRPr>
          </a:p>
        </p:txBody>
      </p:sp>
      <p:sp>
        <p:nvSpPr>
          <p:cNvPr id="30" name="Isosceles Triangle 2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Systems development life cycle - Wikipedia">
            <a:extLst>
              <a:ext uri="{FF2B5EF4-FFF2-40B4-BE49-F238E27FC236}">
                <a16:creationId xmlns:a16="http://schemas.microsoft.com/office/drawing/2014/main" id="{F8B68140-CDEF-938E-178F-A53ECD1B70B5}"/>
              </a:ext>
            </a:extLst>
          </p:cNvPr>
          <p:cNvPicPr>
            <a:picLocks noChangeAspect="1"/>
          </p:cNvPicPr>
          <p:nvPr/>
        </p:nvPicPr>
        <p:blipFill>
          <a:blip r:embed="rId2"/>
          <a:stretch>
            <a:fillRect/>
          </a:stretch>
        </p:blipFill>
        <p:spPr>
          <a:xfrm>
            <a:off x="6495345" y="646289"/>
            <a:ext cx="4598811" cy="4570588"/>
          </a:xfrm>
          <a:prstGeom prst="rect">
            <a:avLst/>
          </a:prstGeom>
        </p:spPr>
      </p:pic>
    </p:spTree>
    <p:extLst>
      <p:ext uri="{BB962C8B-B14F-4D97-AF65-F5344CB8AC3E}">
        <p14:creationId xmlns:p14="http://schemas.microsoft.com/office/powerpoint/2010/main" val="49472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Planning</a:t>
            </a:r>
          </a:p>
        </p:txBody>
      </p:sp>
      <p:sp>
        <p:nvSpPr>
          <p:cNvPr id="3" name="Content Placeholder 2">
            <a:extLst>
              <a:ext uri="{FF2B5EF4-FFF2-40B4-BE49-F238E27FC236}">
                <a16:creationId xmlns:a16="http://schemas.microsoft.com/office/drawing/2014/main" id="{C380E716-5514-D5B2-1C8E-7478102E57CB}"/>
              </a:ext>
            </a:extLst>
          </p:cNvPr>
          <p:cNvSpPr>
            <a:spLocks noGrp="1"/>
          </p:cNvSpPr>
          <p:nvPr>
            <p:ph idx="1"/>
          </p:nvPr>
        </p:nvSpPr>
        <p:spPr>
          <a:xfrm>
            <a:off x="86228" y="1334335"/>
            <a:ext cx="8400046" cy="4331285"/>
          </a:xfrm>
        </p:spPr>
        <p:txBody>
          <a:bodyPr vert="horz" lIns="91440" tIns="45720" rIns="91440" bIns="45720" rtlCol="0" anchor="t">
            <a:normAutofit/>
          </a:bodyPr>
          <a:lstStyle/>
          <a:p>
            <a:r>
              <a:rPr lang="en-US"/>
              <a:t>Assigned roles to each group member.</a:t>
            </a:r>
          </a:p>
          <a:p>
            <a:r>
              <a:rPr lang="en-US"/>
              <a:t>Distributed and tracked tasks using the To-do List provided, allowing for a streamlined process.</a:t>
            </a:r>
          </a:p>
          <a:p>
            <a:r>
              <a:rPr lang="en-US"/>
              <a:t>Tracked the project over its lifecycle using the Gantt chart.</a:t>
            </a:r>
          </a:p>
          <a:p>
            <a:r>
              <a:rPr lang="en-US"/>
              <a:t>Documented discussions from the meetings that were held using Microsoft Word.</a:t>
            </a:r>
          </a:p>
          <a:p>
            <a:endParaRPr lang="en-US"/>
          </a:p>
        </p:txBody>
      </p:sp>
    </p:spTree>
    <p:extLst>
      <p:ext uri="{BB962C8B-B14F-4D97-AF65-F5344CB8AC3E}">
        <p14:creationId xmlns:p14="http://schemas.microsoft.com/office/powerpoint/2010/main" val="613822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Analysis</a:t>
            </a:r>
          </a:p>
        </p:txBody>
      </p:sp>
      <p:sp>
        <p:nvSpPr>
          <p:cNvPr id="3" name="Content Placeholder 2">
            <a:extLst>
              <a:ext uri="{FF2B5EF4-FFF2-40B4-BE49-F238E27FC236}">
                <a16:creationId xmlns:a16="http://schemas.microsoft.com/office/drawing/2014/main" id="{C380E716-5514-D5B2-1C8E-7478102E57CB}"/>
              </a:ext>
            </a:extLst>
          </p:cNvPr>
          <p:cNvSpPr>
            <a:spLocks noGrp="1"/>
          </p:cNvSpPr>
          <p:nvPr>
            <p:ph idx="1"/>
          </p:nvPr>
        </p:nvSpPr>
        <p:spPr>
          <a:xfrm>
            <a:off x="116306" y="1334335"/>
            <a:ext cx="11999494" cy="5394074"/>
          </a:xfrm>
        </p:spPr>
        <p:txBody>
          <a:bodyPr vert="horz" lIns="91440" tIns="45720" rIns="91440" bIns="45720" rtlCol="0" anchor="t">
            <a:normAutofit/>
          </a:bodyPr>
          <a:lstStyle/>
          <a:p>
            <a:r>
              <a:rPr lang="en-US"/>
              <a:t>Analyzed the project 3 instructions document in detail to understand the project.</a:t>
            </a:r>
          </a:p>
          <a:p>
            <a:r>
              <a:rPr lang="en-US"/>
              <a:t>Created sketches of each table and discussed column data, constraints, and relationships.</a:t>
            </a:r>
          </a:p>
          <a:p>
            <a:r>
              <a:rPr lang="en-US"/>
              <a:t>Utilized knowledge gained from the class to created bridge tables to handle M:N relationships, </a:t>
            </a:r>
          </a:p>
          <a:p>
            <a:pPr marL="0" indent="0">
              <a:buNone/>
            </a:pPr>
            <a:r>
              <a:rPr lang="en-US"/>
              <a:t>   and implemented 3NF normalization for each table.</a:t>
            </a:r>
          </a:p>
          <a:p>
            <a:endParaRPr lang="en-US"/>
          </a:p>
          <a:p>
            <a:endParaRPr lang="en-US"/>
          </a:p>
          <a:p>
            <a:endParaRPr lang="en-US"/>
          </a:p>
          <a:p>
            <a:pPr marL="0" indent="0">
              <a:buNone/>
            </a:pPr>
            <a:endParaRPr lang="en-US"/>
          </a:p>
        </p:txBody>
      </p:sp>
    </p:spTree>
    <p:extLst>
      <p:ext uri="{BB962C8B-B14F-4D97-AF65-F5344CB8AC3E}">
        <p14:creationId xmlns:p14="http://schemas.microsoft.com/office/powerpoint/2010/main" val="332613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D3D6-E2BC-E6D7-DE2B-F550D529DB3A}"/>
              </a:ext>
            </a:extLst>
          </p:cNvPr>
          <p:cNvSpPr>
            <a:spLocks noGrp="1"/>
          </p:cNvSpPr>
          <p:nvPr>
            <p:ph type="title"/>
          </p:nvPr>
        </p:nvSpPr>
        <p:spPr/>
        <p:txBody>
          <a:bodyPr/>
          <a:lstStyle/>
          <a:p>
            <a:r>
              <a:rPr lang="en-US">
                <a:solidFill>
                  <a:schemeClr val="tx1"/>
                </a:solidFill>
              </a:rPr>
              <a:t>Design</a:t>
            </a:r>
          </a:p>
        </p:txBody>
      </p:sp>
      <p:sp>
        <p:nvSpPr>
          <p:cNvPr id="3" name="Content Placeholder 2">
            <a:extLst>
              <a:ext uri="{FF2B5EF4-FFF2-40B4-BE49-F238E27FC236}">
                <a16:creationId xmlns:a16="http://schemas.microsoft.com/office/drawing/2014/main" id="{8460766A-A404-E093-41FE-CDEB412E0F5D}"/>
              </a:ext>
            </a:extLst>
          </p:cNvPr>
          <p:cNvSpPr>
            <a:spLocks noGrp="1"/>
          </p:cNvSpPr>
          <p:nvPr>
            <p:ph idx="1"/>
          </p:nvPr>
        </p:nvSpPr>
        <p:spPr/>
        <p:txBody>
          <a:bodyPr vert="horz" lIns="91440" tIns="45720" rIns="91440" bIns="45720" rtlCol="0" anchor="t">
            <a:normAutofit/>
          </a:bodyPr>
          <a:lstStyle/>
          <a:p>
            <a:r>
              <a:rPr lang="en-US"/>
              <a:t>Utilized surrogate keys for primary and foreign key relationships.</a:t>
            </a:r>
          </a:p>
          <a:p>
            <a:r>
              <a:rPr lang="en-US"/>
              <a:t>Implemented tables with UDTs as the attribute types which assisted in data integrity, reusability, readability, and abstraction.</a:t>
            </a:r>
          </a:p>
          <a:p>
            <a:r>
              <a:rPr lang="en-US"/>
              <a:t>Created and utilized an ER diagram for the construction of the database.</a:t>
            </a:r>
          </a:p>
        </p:txBody>
      </p:sp>
    </p:spTree>
    <p:extLst>
      <p:ext uri="{BB962C8B-B14F-4D97-AF65-F5344CB8AC3E}">
        <p14:creationId xmlns:p14="http://schemas.microsoft.com/office/powerpoint/2010/main" val="362423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4FD4-85E1-E3C6-F180-CE4277D2CB54}"/>
              </a:ext>
            </a:extLst>
          </p:cNvPr>
          <p:cNvSpPr>
            <a:spLocks noGrp="1"/>
          </p:cNvSpPr>
          <p:nvPr>
            <p:ph type="title"/>
          </p:nvPr>
        </p:nvSpPr>
        <p:spPr/>
        <p:txBody>
          <a:bodyPr/>
          <a:lstStyle/>
          <a:p>
            <a:r>
              <a:rPr lang="en-US">
                <a:solidFill>
                  <a:schemeClr val="tx1"/>
                </a:solidFill>
                <a:latin typeface="Cambria Math"/>
                <a:ea typeface="Cambria Math"/>
              </a:rPr>
              <a:t>Contents</a:t>
            </a:r>
          </a:p>
        </p:txBody>
      </p:sp>
      <p:sp>
        <p:nvSpPr>
          <p:cNvPr id="3" name="Content Placeholder 2">
            <a:extLst>
              <a:ext uri="{FF2B5EF4-FFF2-40B4-BE49-F238E27FC236}">
                <a16:creationId xmlns:a16="http://schemas.microsoft.com/office/drawing/2014/main" id="{F408705F-73C9-CCB0-A4A0-1615378928FA}"/>
              </a:ext>
            </a:extLst>
          </p:cNvPr>
          <p:cNvSpPr>
            <a:spLocks noGrp="1"/>
          </p:cNvSpPr>
          <p:nvPr>
            <p:ph idx="1"/>
          </p:nvPr>
        </p:nvSpPr>
        <p:spPr/>
        <p:txBody>
          <a:bodyPr vert="horz" lIns="91440" tIns="45720" rIns="91440" bIns="45720" rtlCol="0" anchor="t">
            <a:normAutofit/>
          </a:bodyPr>
          <a:lstStyle/>
          <a:p>
            <a:pPr>
              <a:buAutoNum type="arabicPeriod"/>
            </a:pPr>
            <a:r>
              <a:rPr lang="en-US"/>
              <a:t>Project Planning and Tracking</a:t>
            </a:r>
          </a:p>
          <a:p>
            <a:pPr>
              <a:buAutoNum type="arabicPeriod"/>
            </a:pPr>
            <a:r>
              <a:rPr lang="en-US"/>
              <a:t>Project Lifecycle</a:t>
            </a:r>
          </a:p>
          <a:p>
            <a:pPr>
              <a:buAutoNum type="arabicPeriod"/>
            </a:pPr>
            <a:r>
              <a:rPr lang="en-US"/>
              <a:t>Database Design</a:t>
            </a:r>
          </a:p>
          <a:p>
            <a:pPr>
              <a:buAutoNum type="arabicPeriod"/>
            </a:pPr>
            <a:r>
              <a:rPr lang="en-US"/>
              <a:t>Stored Procedures</a:t>
            </a:r>
          </a:p>
          <a:p>
            <a:pPr>
              <a:buAutoNum type="arabicPeriod"/>
            </a:pPr>
            <a:r>
              <a:rPr lang="en-US"/>
              <a:t>Testing</a:t>
            </a:r>
          </a:p>
          <a:p>
            <a:pPr>
              <a:buAutoNum type="arabicPeriod"/>
            </a:pPr>
            <a:r>
              <a:rPr lang="en-US"/>
              <a:t>JDBC Execution</a:t>
            </a:r>
          </a:p>
          <a:p>
            <a:pPr>
              <a:buAutoNum type="arabicPeriod"/>
            </a:pPr>
            <a:endParaRPr lang="en-US"/>
          </a:p>
          <a:p>
            <a:pPr>
              <a:buAutoNum type="arabicPeriod"/>
            </a:pPr>
            <a:endParaRPr lang="en-US"/>
          </a:p>
        </p:txBody>
      </p:sp>
    </p:spTree>
    <p:extLst>
      <p:ext uri="{BB962C8B-B14F-4D97-AF65-F5344CB8AC3E}">
        <p14:creationId xmlns:p14="http://schemas.microsoft.com/office/powerpoint/2010/main" val="2567121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Implementation</a:t>
            </a:r>
          </a:p>
        </p:txBody>
      </p:sp>
      <p:sp>
        <p:nvSpPr>
          <p:cNvPr id="3" name="Content Placeholder 2">
            <a:extLst>
              <a:ext uri="{FF2B5EF4-FFF2-40B4-BE49-F238E27FC236}">
                <a16:creationId xmlns:a16="http://schemas.microsoft.com/office/drawing/2014/main" id="{C380E716-5514-D5B2-1C8E-7478102E57CB}"/>
              </a:ext>
            </a:extLst>
          </p:cNvPr>
          <p:cNvSpPr>
            <a:spLocks noGrp="1"/>
          </p:cNvSpPr>
          <p:nvPr>
            <p:ph idx="1"/>
          </p:nvPr>
        </p:nvSpPr>
        <p:spPr>
          <a:xfrm>
            <a:off x="116306" y="1334335"/>
            <a:ext cx="11999494" cy="5394074"/>
          </a:xfrm>
        </p:spPr>
        <p:txBody>
          <a:bodyPr vert="horz" lIns="91440" tIns="45720" rIns="91440" bIns="45720" rtlCol="0" anchor="t">
            <a:normAutofit/>
          </a:bodyPr>
          <a:lstStyle/>
          <a:p>
            <a:r>
              <a:rPr lang="en-US"/>
              <a:t>Created the database tables based on the ER diagram.</a:t>
            </a:r>
          </a:p>
          <a:p>
            <a:r>
              <a:rPr lang="en-US"/>
              <a:t>Tested all load procedures.</a:t>
            </a:r>
          </a:p>
          <a:p>
            <a:r>
              <a:rPr lang="en-US"/>
              <a:t>Revised table design (Department table originally had </a:t>
            </a:r>
            <a:r>
              <a:rPr lang="en-US" err="1"/>
              <a:t>InstructorKey</a:t>
            </a:r>
            <a:r>
              <a:rPr lang="en-US"/>
              <a:t> FK relationship).</a:t>
            </a:r>
          </a:p>
          <a:p>
            <a:r>
              <a:rPr lang="en-US"/>
              <a:t>Tested the Database with queries to simulate retrieval.</a:t>
            </a:r>
          </a:p>
          <a:p>
            <a:endParaRPr lang="en-US"/>
          </a:p>
        </p:txBody>
      </p:sp>
    </p:spTree>
    <p:extLst>
      <p:ext uri="{BB962C8B-B14F-4D97-AF65-F5344CB8AC3E}">
        <p14:creationId xmlns:p14="http://schemas.microsoft.com/office/powerpoint/2010/main" val="98012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Maintenance</a:t>
            </a:r>
          </a:p>
        </p:txBody>
      </p:sp>
      <p:sp>
        <p:nvSpPr>
          <p:cNvPr id="3" name="Content Placeholder 2">
            <a:extLst>
              <a:ext uri="{FF2B5EF4-FFF2-40B4-BE49-F238E27FC236}">
                <a16:creationId xmlns:a16="http://schemas.microsoft.com/office/drawing/2014/main" id="{C380E716-5514-D5B2-1C8E-7478102E57CB}"/>
              </a:ext>
            </a:extLst>
          </p:cNvPr>
          <p:cNvSpPr>
            <a:spLocks noGrp="1"/>
          </p:cNvSpPr>
          <p:nvPr>
            <p:ph idx="1"/>
          </p:nvPr>
        </p:nvSpPr>
        <p:spPr>
          <a:xfrm>
            <a:off x="326860" y="1143834"/>
            <a:ext cx="8911388" cy="5023101"/>
          </a:xfrm>
        </p:spPr>
        <p:txBody>
          <a:bodyPr vert="horz" lIns="91440" tIns="45720" rIns="91440" bIns="45720" rtlCol="0" anchor="t">
            <a:normAutofit/>
          </a:bodyPr>
          <a:lstStyle/>
          <a:p>
            <a:r>
              <a:rPr lang="en-US"/>
              <a:t>Did a top-down review of the database for errors and added check and default constraints for table attributes.</a:t>
            </a:r>
          </a:p>
          <a:p>
            <a:r>
              <a:rPr lang="en-US"/>
              <a:t>Addressed data anomalies such as empty rows for courses (two main culprits being internships and honors research courses) that do not have room locations or a fixed schedule.</a:t>
            </a:r>
          </a:p>
          <a:p>
            <a:r>
              <a:rPr lang="en-US"/>
              <a:t>Solutions involved constraints and creating conditions in the load procedures.</a:t>
            </a:r>
          </a:p>
          <a:p>
            <a:pPr marL="0" indent="0">
              <a:buNone/>
            </a:pPr>
            <a:endParaRPr lang="en-US"/>
          </a:p>
          <a:p>
            <a:pPr marL="0" indent="0">
              <a:buNone/>
            </a:pPr>
            <a:endParaRPr lang="en-US"/>
          </a:p>
        </p:txBody>
      </p:sp>
    </p:spTree>
    <p:extLst>
      <p:ext uri="{BB962C8B-B14F-4D97-AF65-F5344CB8AC3E}">
        <p14:creationId xmlns:p14="http://schemas.microsoft.com/office/powerpoint/2010/main" val="159288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F69BB9-DABB-E213-45C6-C7044D4582DA}"/>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4800" b="1" kern="1200">
                <a:solidFill>
                  <a:schemeClr val="tx1"/>
                </a:solidFill>
                <a:latin typeface="+mj-lt"/>
                <a:ea typeface="+mj-ea"/>
                <a:cs typeface="+mj-cs"/>
              </a:rPr>
              <a:t>Database Design</a:t>
            </a:r>
          </a:p>
        </p:txBody>
      </p:sp>
      <p:sp>
        <p:nvSpPr>
          <p:cNvPr id="25" name="Isosceles Triangle 24">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6" name="Graphic 25" descr="Database">
            <a:extLst>
              <a:ext uri="{FF2B5EF4-FFF2-40B4-BE49-F238E27FC236}">
                <a16:creationId xmlns:a16="http://schemas.microsoft.com/office/drawing/2014/main" id="{6D105821-AC16-8D86-0306-D87FFC8FC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483904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B832-53D8-CA85-BE45-1952AC87363B}"/>
              </a:ext>
            </a:extLst>
          </p:cNvPr>
          <p:cNvSpPr>
            <a:spLocks noGrp="1"/>
          </p:cNvSpPr>
          <p:nvPr>
            <p:ph type="title"/>
          </p:nvPr>
        </p:nvSpPr>
        <p:spPr/>
        <p:txBody>
          <a:bodyPr/>
          <a:lstStyle/>
          <a:p>
            <a:r>
              <a:rPr lang="en-US">
                <a:solidFill>
                  <a:schemeClr val="tx2"/>
                </a:solidFill>
              </a:rPr>
              <a:t>Tackling Data Anomalies</a:t>
            </a:r>
            <a:endParaRPr lang="en-US"/>
          </a:p>
        </p:txBody>
      </p:sp>
      <p:sp>
        <p:nvSpPr>
          <p:cNvPr id="3" name="Content Placeholder 2">
            <a:extLst>
              <a:ext uri="{FF2B5EF4-FFF2-40B4-BE49-F238E27FC236}">
                <a16:creationId xmlns:a16="http://schemas.microsoft.com/office/drawing/2014/main" id="{223194B7-1ABB-39A3-4ECE-493CF5CB6950}"/>
              </a:ext>
            </a:extLst>
          </p:cNvPr>
          <p:cNvSpPr>
            <a:spLocks noGrp="1"/>
          </p:cNvSpPr>
          <p:nvPr>
            <p:ph idx="1"/>
          </p:nvPr>
        </p:nvSpPr>
        <p:spPr/>
        <p:txBody>
          <a:bodyPr vert="horz" lIns="91440" tIns="45720" rIns="91440" bIns="45720" rtlCol="0" anchor="t">
            <a:normAutofit/>
          </a:bodyPr>
          <a:lstStyle/>
          <a:p>
            <a:r>
              <a:rPr lang="en-US"/>
              <a:t>In the original </a:t>
            </a:r>
            <a:r>
              <a:rPr lang="en-US" err="1"/>
              <a:t>UploadFile.CurrentSemesterCourseOfferings</a:t>
            </a:r>
            <a:r>
              <a:rPr lang="en-US"/>
              <a:t> file, these anomalies were present in these columns:</a:t>
            </a:r>
          </a:p>
          <a:p>
            <a:pPr lvl="1">
              <a:buFont typeface="Courier New" charset="2"/>
              <a:buChar char="o"/>
            </a:pPr>
            <a:r>
              <a:rPr lang="en-US"/>
              <a:t>Day Column</a:t>
            </a:r>
          </a:p>
          <a:p>
            <a:pPr lvl="2">
              <a:buFont typeface="Wingdings" charset="2"/>
              <a:buChar char="§"/>
            </a:pPr>
            <a:r>
              <a:rPr lang="en-US"/>
              <a:t>(Blanks)</a:t>
            </a:r>
          </a:p>
          <a:p>
            <a:pPr lvl="1">
              <a:buFont typeface="Courier New" charset="2"/>
              <a:buChar char="o"/>
            </a:pPr>
            <a:r>
              <a:rPr lang="en-US"/>
              <a:t>Time Column</a:t>
            </a:r>
          </a:p>
          <a:p>
            <a:pPr lvl="2">
              <a:buFont typeface="Wingdings" charset="2"/>
              <a:buChar char="§"/>
            </a:pPr>
            <a:r>
              <a:rPr lang="en-US"/>
              <a:t>'-'</a:t>
            </a:r>
          </a:p>
          <a:p>
            <a:pPr lvl="1">
              <a:buFont typeface="Courier New" charset="2"/>
              <a:buChar char="o"/>
            </a:pPr>
            <a:r>
              <a:rPr lang="en-US"/>
              <a:t>Instructor Column</a:t>
            </a:r>
          </a:p>
          <a:p>
            <a:pPr lvl="2">
              <a:buFont typeface="Wingdings" charset="2"/>
              <a:buChar char="§"/>
            </a:pPr>
            <a:r>
              <a:rPr lang="en-US"/>
              <a:t>','</a:t>
            </a:r>
          </a:p>
          <a:p>
            <a:pPr lvl="1">
              <a:buFont typeface="Courier New" charset="2"/>
              <a:buChar char="o"/>
            </a:pPr>
            <a:r>
              <a:rPr lang="en-US"/>
              <a:t>Location Column</a:t>
            </a:r>
          </a:p>
          <a:p>
            <a:pPr lvl="2">
              <a:buFont typeface="Wingdings" charset="2"/>
              <a:buChar char="§"/>
            </a:pPr>
            <a:r>
              <a:rPr lang="en-US"/>
              <a:t>(Blanks)</a:t>
            </a:r>
          </a:p>
        </p:txBody>
      </p:sp>
      <p:pic>
        <p:nvPicPr>
          <p:cNvPr id="5" name="Picture 4" descr="A screenshot of a computer&#10;&#10;Description automatically generated">
            <a:extLst>
              <a:ext uri="{FF2B5EF4-FFF2-40B4-BE49-F238E27FC236}">
                <a16:creationId xmlns:a16="http://schemas.microsoft.com/office/drawing/2014/main" id="{263E0879-9326-E449-19B4-70F817423AAC}"/>
              </a:ext>
            </a:extLst>
          </p:cNvPr>
          <p:cNvPicPr>
            <a:picLocks noChangeAspect="1"/>
          </p:cNvPicPr>
          <p:nvPr/>
        </p:nvPicPr>
        <p:blipFill>
          <a:blip r:embed="rId2"/>
          <a:stretch>
            <a:fillRect/>
          </a:stretch>
        </p:blipFill>
        <p:spPr>
          <a:xfrm>
            <a:off x="3110845" y="5511808"/>
            <a:ext cx="9081155" cy="773505"/>
          </a:xfrm>
          <a:prstGeom prst="rect">
            <a:avLst/>
          </a:prstGeom>
        </p:spPr>
      </p:pic>
      <p:pic>
        <p:nvPicPr>
          <p:cNvPr id="7" name="Picture 6" descr="A screenshot of a calendar&#10;&#10;Description automatically generated">
            <a:extLst>
              <a:ext uri="{FF2B5EF4-FFF2-40B4-BE49-F238E27FC236}">
                <a16:creationId xmlns:a16="http://schemas.microsoft.com/office/drawing/2014/main" id="{DC0E04B3-BE49-7F3D-6286-D0BBED2D8631}"/>
              </a:ext>
            </a:extLst>
          </p:cNvPr>
          <p:cNvPicPr>
            <a:picLocks noChangeAspect="1"/>
          </p:cNvPicPr>
          <p:nvPr/>
        </p:nvPicPr>
        <p:blipFill rotWithShape="1">
          <a:blip r:embed="rId3"/>
          <a:srcRect l="39343" t="-3087" r="-649" b="3502"/>
          <a:stretch/>
        </p:blipFill>
        <p:spPr>
          <a:xfrm>
            <a:off x="5349711" y="3510493"/>
            <a:ext cx="6299366" cy="1179796"/>
          </a:xfrm>
          <a:prstGeom prst="rect">
            <a:avLst/>
          </a:prstGeom>
        </p:spPr>
      </p:pic>
    </p:spTree>
    <p:extLst>
      <p:ext uri="{BB962C8B-B14F-4D97-AF65-F5344CB8AC3E}">
        <p14:creationId xmlns:p14="http://schemas.microsoft.com/office/powerpoint/2010/main" val="121979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27AA-B8E0-76D5-138C-120CFE44D590}"/>
              </a:ext>
            </a:extLst>
          </p:cNvPr>
          <p:cNvSpPr>
            <a:spLocks noGrp="1"/>
          </p:cNvSpPr>
          <p:nvPr>
            <p:ph type="title"/>
          </p:nvPr>
        </p:nvSpPr>
        <p:spPr/>
        <p:txBody>
          <a:bodyPr/>
          <a:lstStyle/>
          <a:p>
            <a:r>
              <a:rPr lang="en-US">
                <a:solidFill>
                  <a:schemeClr val="tx2"/>
                </a:solidFill>
              </a:rPr>
              <a:t>Strategies for Data Anomalies</a:t>
            </a:r>
            <a:endParaRPr lang="en-US"/>
          </a:p>
        </p:txBody>
      </p:sp>
      <p:sp>
        <p:nvSpPr>
          <p:cNvPr id="3" name="Content Placeholder 2">
            <a:extLst>
              <a:ext uri="{FF2B5EF4-FFF2-40B4-BE49-F238E27FC236}">
                <a16:creationId xmlns:a16="http://schemas.microsoft.com/office/drawing/2014/main" id="{C2A0F4B2-D0EF-AB7C-88B9-272612E76D58}"/>
              </a:ext>
            </a:extLst>
          </p:cNvPr>
          <p:cNvSpPr>
            <a:spLocks noGrp="1"/>
          </p:cNvSpPr>
          <p:nvPr>
            <p:ph idx="1"/>
          </p:nvPr>
        </p:nvSpPr>
        <p:spPr>
          <a:xfrm>
            <a:off x="677334" y="1717903"/>
            <a:ext cx="8596668" cy="3880773"/>
          </a:xfrm>
        </p:spPr>
        <p:txBody>
          <a:bodyPr vert="horz" lIns="91440" tIns="45720" rIns="91440" bIns="45720" rtlCol="0" anchor="t">
            <a:normAutofit/>
          </a:bodyPr>
          <a:lstStyle/>
          <a:p>
            <a:r>
              <a:rPr lang="en-US"/>
              <a:t>First Pass</a:t>
            </a:r>
          </a:p>
          <a:p>
            <a:pPr lvl="1">
              <a:buFont typeface="Courier New" charset="2"/>
              <a:buChar char="o"/>
            </a:pPr>
            <a:r>
              <a:rPr lang="en-US"/>
              <a:t>Day: TBD</a:t>
            </a:r>
          </a:p>
          <a:p>
            <a:pPr lvl="1">
              <a:buFont typeface="Courier New" charset="2"/>
              <a:buChar char="o"/>
            </a:pPr>
            <a:r>
              <a:rPr lang="en-US"/>
              <a:t>Time: TBD</a:t>
            </a:r>
          </a:p>
          <a:p>
            <a:pPr lvl="1">
              <a:buFont typeface="Courier New" charset="2"/>
              <a:buChar char="o"/>
            </a:pPr>
            <a:r>
              <a:rPr lang="en-US"/>
              <a:t>Instructor: Ignore</a:t>
            </a:r>
          </a:p>
          <a:p>
            <a:pPr lvl="1">
              <a:buFont typeface="Courier New" charset="2"/>
              <a:buChar char="o"/>
            </a:pPr>
            <a:r>
              <a:rPr lang="en-US" err="1"/>
              <a:t>RoomLocation</a:t>
            </a:r>
            <a:r>
              <a:rPr lang="en-US"/>
              <a:t>: Ignore</a:t>
            </a:r>
          </a:p>
          <a:p>
            <a:r>
              <a:rPr lang="en-US"/>
              <a:t>Second Pass</a:t>
            </a:r>
          </a:p>
          <a:p>
            <a:pPr lvl="1">
              <a:buFont typeface="Courier New" charset="2"/>
              <a:buChar char="o"/>
            </a:pPr>
            <a:r>
              <a:rPr lang="en-US"/>
              <a:t>Day: N/A (Default)</a:t>
            </a:r>
          </a:p>
          <a:p>
            <a:pPr lvl="1">
              <a:buFont typeface="Courier New" charset="2"/>
              <a:buChar char="o"/>
            </a:pPr>
            <a:r>
              <a:rPr lang="en-US"/>
              <a:t>Time: N/A (Default)</a:t>
            </a:r>
          </a:p>
          <a:p>
            <a:pPr lvl="1">
              <a:buFont typeface="Courier New" charset="2"/>
              <a:buChar char="o"/>
            </a:pPr>
            <a:r>
              <a:rPr lang="en-US"/>
              <a:t>Instructor: N/A (Default)</a:t>
            </a:r>
          </a:p>
          <a:p>
            <a:pPr lvl="1">
              <a:buFont typeface="Courier New" charset="2"/>
              <a:buChar char="o"/>
            </a:pPr>
            <a:r>
              <a:rPr lang="en-US" err="1"/>
              <a:t>RoomLocation</a:t>
            </a:r>
            <a:r>
              <a:rPr lang="en-US"/>
              <a:t>: N/A (Default)</a:t>
            </a:r>
          </a:p>
        </p:txBody>
      </p:sp>
    </p:spTree>
    <p:extLst>
      <p:ext uri="{BB962C8B-B14F-4D97-AF65-F5344CB8AC3E}">
        <p14:creationId xmlns:p14="http://schemas.microsoft.com/office/powerpoint/2010/main" val="159534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54C2D-74C5-13CF-F9E1-FC437FECC4BC}"/>
              </a:ext>
            </a:extLst>
          </p:cNvPr>
          <p:cNvSpPr txBox="1"/>
          <p:nvPr/>
        </p:nvSpPr>
        <p:spPr>
          <a:xfrm>
            <a:off x="1378857" y="248388"/>
            <a:ext cx="77941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Original from </a:t>
            </a:r>
            <a:r>
              <a:rPr lang="en-US" err="1"/>
              <a:t>UploadFile.CurrentSemesterCourseOfferings</a:t>
            </a:r>
            <a:endParaRPr lang="en-US"/>
          </a:p>
          <a:p>
            <a:r>
              <a:rPr lang="en-US"/>
              <a:t>  Compared to Corresponding Rows in </a:t>
            </a:r>
            <a:r>
              <a:rPr lang="en-US" err="1"/>
              <a:t>Course.Class</a:t>
            </a:r>
          </a:p>
        </p:txBody>
      </p:sp>
      <p:pic>
        <p:nvPicPr>
          <p:cNvPr id="6" name="Picture 5" descr="A screenshot of a cell phone&#10;&#10;Description automatically generated">
            <a:extLst>
              <a:ext uri="{FF2B5EF4-FFF2-40B4-BE49-F238E27FC236}">
                <a16:creationId xmlns:a16="http://schemas.microsoft.com/office/drawing/2014/main" id="{0F919CB5-238A-ED86-8C62-35D0A47FC091}"/>
              </a:ext>
            </a:extLst>
          </p:cNvPr>
          <p:cNvPicPr>
            <a:picLocks noChangeAspect="1"/>
          </p:cNvPicPr>
          <p:nvPr/>
        </p:nvPicPr>
        <p:blipFill>
          <a:blip r:embed="rId2"/>
          <a:stretch>
            <a:fillRect/>
          </a:stretch>
        </p:blipFill>
        <p:spPr>
          <a:xfrm>
            <a:off x="0" y="1941349"/>
            <a:ext cx="12192000" cy="86908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AF3B39B-46EF-203E-7427-E7507F9F29C0}"/>
              </a:ext>
            </a:extLst>
          </p:cNvPr>
          <p:cNvPicPr>
            <a:picLocks noChangeAspect="1"/>
          </p:cNvPicPr>
          <p:nvPr/>
        </p:nvPicPr>
        <p:blipFill>
          <a:blip r:embed="rId3"/>
          <a:stretch>
            <a:fillRect/>
          </a:stretch>
        </p:blipFill>
        <p:spPr>
          <a:xfrm>
            <a:off x="0" y="892675"/>
            <a:ext cx="12192000" cy="1048452"/>
          </a:xfrm>
          <a:prstGeom prst="rect">
            <a:avLst/>
          </a:prstGeom>
        </p:spPr>
      </p:pic>
      <p:pic>
        <p:nvPicPr>
          <p:cNvPr id="9" name="Picture 8" descr="A screenshot of a calendar&#10;&#10;Description automatically generated">
            <a:extLst>
              <a:ext uri="{FF2B5EF4-FFF2-40B4-BE49-F238E27FC236}">
                <a16:creationId xmlns:a16="http://schemas.microsoft.com/office/drawing/2014/main" id="{B83193AB-F7F8-FA32-3917-5FBC195F6A21}"/>
              </a:ext>
            </a:extLst>
          </p:cNvPr>
          <p:cNvPicPr>
            <a:picLocks noChangeAspect="1"/>
          </p:cNvPicPr>
          <p:nvPr/>
        </p:nvPicPr>
        <p:blipFill>
          <a:blip r:embed="rId4"/>
          <a:stretch>
            <a:fillRect/>
          </a:stretch>
        </p:blipFill>
        <p:spPr>
          <a:xfrm>
            <a:off x="141402" y="3544853"/>
            <a:ext cx="12192000" cy="118470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4020BFE-9DB5-FC53-E6FA-4884A052A214}"/>
              </a:ext>
            </a:extLst>
          </p:cNvPr>
          <p:cNvPicPr>
            <a:picLocks noChangeAspect="1"/>
          </p:cNvPicPr>
          <p:nvPr/>
        </p:nvPicPr>
        <p:blipFill>
          <a:blip r:embed="rId5"/>
          <a:stretch>
            <a:fillRect/>
          </a:stretch>
        </p:blipFill>
        <p:spPr>
          <a:xfrm>
            <a:off x="0" y="4733274"/>
            <a:ext cx="12192000" cy="938772"/>
          </a:xfrm>
          <a:prstGeom prst="rect">
            <a:avLst/>
          </a:prstGeom>
        </p:spPr>
      </p:pic>
    </p:spTree>
    <p:extLst>
      <p:ext uri="{BB962C8B-B14F-4D97-AF65-F5344CB8AC3E}">
        <p14:creationId xmlns:p14="http://schemas.microsoft.com/office/powerpoint/2010/main" val="45427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AE09-E77C-B90A-0FBB-4AF9D1EB9AD7}"/>
              </a:ext>
            </a:extLst>
          </p:cNvPr>
          <p:cNvSpPr>
            <a:spLocks noGrp="1"/>
          </p:cNvSpPr>
          <p:nvPr>
            <p:ph type="title"/>
          </p:nvPr>
        </p:nvSpPr>
        <p:spPr/>
        <p:txBody>
          <a:bodyPr/>
          <a:lstStyle/>
          <a:p>
            <a:r>
              <a:rPr lang="en-US">
                <a:solidFill>
                  <a:schemeClr val="tx2"/>
                </a:solidFill>
              </a:rPr>
              <a:t>Default Constraints in </a:t>
            </a:r>
            <a:r>
              <a:rPr lang="en-US" err="1">
                <a:solidFill>
                  <a:schemeClr val="tx2"/>
                </a:solidFill>
              </a:rPr>
              <a:t>Course.Class</a:t>
            </a:r>
            <a:r>
              <a:rPr lang="en-US">
                <a:solidFill>
                  <a:schemeClr val="tx2"/>
                </a:solidFill>
              </a:rPr>
              <a:t> Table</a:t>
            </a:r>
          </a:p>
        </p:txBody>
      </p:sp>
      <p:pic>
        <p:nvPicPr>
          <p:cNvPr id="7" name="Picture 6" descr="A screenshot of a computer&#10;&#10;Description automatically generated">
            <a:extLst>
              <a:ext uri="{FF2B5EF4-FFF2-40B4-BE49-F238E27FC236}">
                <a16:creationId xmlns:a16="http://schemas.microsoft.com/office/drawing/2014/main" id="{4DA43F52-F192-4F66-8AE6-AF9CF7229F69}"/>
              </a:ext>
            </a:extLst>
          </p:cNvPr>
          <p:cNvPicPr>
            <a:picLocks noChangeAspect="1"/>
          </p:cNvPicPr>
          <p:nvPr/>
        </p:nvPicPr>
        <p:blipFill>
          <a:blip r:embed="rId2"/>
          <a:stretch>
            <a:fillRect/>
          </a:stretch>
        </p:blipFill>
        <p:spPr>
          <a:xfrm>
            <a:off x="675588" y="2472798"/>
            <a:ext cx="9693897" cy="4198404"/>
          </a:xfrm>
          <a:prstGeom prst="rect">
            <a:avLst/>
          </a:prstGeom>
        </p:spPr>
      </p:pic>
    </p:spTree>
    <p:extLst>
      <p:ext uri="{BB962C8B-B14F-4D97-AF65-F5344CB8AC3E}">
        <p14:creationId xmlns:p14="http://schemas.microsoft.com/office/powerpoint/2010/main" val="287817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1AB7-71C8-E34C-5C82-31F21846F9FE}"/>
              </a:ext>
            </a:extLst>
          </p:cNvPr>
          <p:cNvSpPr>
            <a:spLocks noGrp="1"/>
          </p:cNvSpPr>
          <p:nvPr>
            <p:ph type="title"/>
          </p:nvPr>
        </p:nvSpPr>
        <p:spPr/>
        <p:txBody>
          <a:bodyPr/>
          <a:lstStyle/>
          <a:p>
            <a:r>
              <a:rPr lang="en-US">
                <a:solidFill>
                  <a:schemeClr val="tx2"/>
                </a:solidFill>
              </a:rPr>
              <a:t>Check Constraints</a:t>
            </a:r>
          </a:p>
        </p:txBody>
      </p:sp>
      <p:sp>
        <p:nvSpPr>
          <p:cNvPr id="3" name="Content Placeholder 2">
            <a:extLst>
              <a:ext uri="{FF2B5EF4-FFF2-40B4-BE49-F238E27FC236}">
                <a16:creationId xmlns:a16="http://schemas.microsoft.com/office/drawing/2014/main" id="{0A8369E9-0F7E-DAD6-BA0B-9BFDE44D3C16}"/>
              </a:ext>
            </a:extLst>
          </p:cNvPr>
          <p:cNvSpPr>
            <a:spLocks noGrp="1"/>
          </p:cNvSpPr>
          <p:nvPr>
            <p:ph idx="1"/>
          </p:nvPr>
        </p:nvSpPr>
        <p:spPr/>
        <p:txBody>
          <a:bodyPr vert="horz" lIns="91440" tIns="45720" rIns="91440" bIns="45720" rtlCol="0" anchor="t">
            <a:normAutofit/>
          </a:bodyPr>
          <a:lstStyle/>
          <a:p>
            <a:r>
              <a:rPr lang="en-US" err="1"/>
              <a:t>CHK_Class_Limit</a:t>
            </a:r>
            <a:r>
              <a:rPr lang="en-US"/>
              <a:t>:</a:t>
            </a:r>
          </a:p>
          <a:p>
            <a:pPr lvl="1">
              <a:buFont typeface="Courier New" charset="2"/>
              <a:buChar char="o"/>
            </a:pPr>
            <a:r>
              <a:rPr lang="en-US"/>
              <a:t>Limit&gt;=0</a:t>
            </a:r>
          </a:p>
          <a:p>
            <a:r>
              <a:rPr lang="en-US" err="1"/>
              <a:t>CHK_Class_OverTally</a:t>
            </a:r>
            <a:r>
              <a:rPr lang="en-US"/>
              <a:t>:</a:t>
            </a:r>
          </a:p>
          <a:p>
            <a:pPr lvl="1">
              <a:buFont typeface="Courier New" charset="2"/>
              <a:buChar char="o"/>
            </a:pPr>
            <a:r>
              <a:rPr lang="en-US" err="1"/>
              <a:t>OverTally</a:t>
            </a:r>
            <a:r>
              <a:rPr lang="en-US"/>
              <a:t>&gt;=0</a:t>
            </a:r>
          </a:p>
          <a:p>
            <a:r>
              <a:rPr lang="en-US" err="1"/>
              <a:t>CHK_Class_NumberEnrolled</a:t>
            </a:r>
            <a:r>
              <a:rPr lang="en-US"/>
              <a:t>:</a:t>
            </a:r>
          </a:p>
          <a:p>
            <a:pPr lvl="1">
              <a:buFont typeface="Courier New" charset="2"/>
              <a:buChar char="o"/>
            </a:pPr>
            <a:r>
              <a:rPr lang="en-US" err="1"/>
              <a:t>NumberEnrolled</a:t>
            </a:r>
            <a:r>
              <a:rPr lang="en-US"/>
              <a:t>&gt;=0</a:t>
            </a:r>
          </a:p>
          <a:p>
            <a:r>
              <a:rPr lang="en-US" err="1"/>
              <a:t>CHK_Course_NumberOfHours</a:t>
            </a:r>
            <a:r>
              <a:rPr lang="en-US"/>
              <a:t>:</a:t>
            </a:r>
          </a:p>
          <a:p>
            <a:pPr lvl="1">
              <a:buFont typeface="Courier New" charset="2"/>
              <a:buChar char="o"/>
            </a:pPr>
            <a:r>
              <a:rPr lang="en-US" err="1"/>
              <a:t>NumberOfHours</a:t>
            </a:r>
            <a:r>
              <a:rPr lang="en-US"/>
              <a:t>&gt;=0</a:t>
            </a:r>
          </a:p>
          <a:p>
            <a:r>
              <a:rPr lang="en-US" err="1"/>
              <a:t>CHK_Course_NumberOfCredits</a:t>
            </a:r>
            <a:r>
              <a:rPr lang="en-US"/>
              <a:t>:</a:t>
            </a:r>
          </a:p>
          <a:p>
            <a:pPr lvl="1">
              <a:buFont typeface="Courier New" charset="2"/>
              <a:buChar char="o"/>
            </a:pPr>
            <a:r>
              <a:rPr lang="en-US" err="1"/>
              <a:t>NumberOfCredits</a:t>
            </a:r>
            <a:r>
              <a:rPr lang="en-US"/>
              <a:t>&gt;=0</a:t>
            </a:r>
          </a:p>
        </p:txBody>
      </p:sp>
    </p:spTree>
    <p:extLst>
      <p:ext uri="{BB962C8B-B14F-4D97-AF65-F5344CB8AC3E}">
        <p14:creationId xmlns:p14="http://schemas.microsoft.com/office/powerpoint/2010/main" val="189247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24B0-AF31-777B-C18C-2E218B159A57}"/>
              </a:ext>
            </a:extLst>
          </p:cNvPr>
          <p:cNvSpPr>
            <a:spLocks noGrp="1"/>
          </p:cNvSpPr>
          <p:nvPr>
            <p:ph type="title"/>
          </p:nvPr>
        </p:nvSpPr>
        <p:spPr/>
        <p:txBody>
          <a:bodyPr/>
          <a:lstStyle/>
          <a:p>
            <a:r>
              <a:rPr lang="en-US">
                <a:solidFill>
                  <a:schemeClr val="tx2"/>
                </a:solidFill>
              </a:rPr>
              <a:t>Unique Columns</a:t>
            </a:r>
          </a:p>
        </p:txBody>
      </p:sp>
      <p:sp>
        <p:nvSpPr>
          <p:cNvPr id="3" name="Content Placeholder 2">
            <a:extLst>
              <a:ext uri="{FF2B5EF4-FFF2-40B4-BE49-F238E27FC236}">
                <a16:creationId xmlns:a16="http://schemas.microsoft.com/office/drawing/2014/main" id="{2611F098-D2E6-367C-71FF-01A869F3D63D}"/>
              </a:ext>
            </a:extLst>
          </p:cNvPr>
          <p:cNvSpPr>
            <a:spLocks noGrp="1"/>
          </p:cNvSpPr>
          <p:nvPr>
            <p:ph idx="1"/>
          </p:nvPr>
        </p:nvSpPr>
        <p:spPr/>
        <p:txBody>
          <a:bodyPr vert="horz" lIns="91440" tIns="45720" rIns="91440" bIns="45720" rtlCol="0" anchor="t">
            <a:normAutofit fontScale="92500" lnSpcReduction="20000"/>
          </a:bodyPr>
          <a:lstStyle/>
          <a:p>
            <a:r>
              <a:rPr lang="en-US" err="1"/>
              <a:t>Department.DepartmentName</a:t>
            </a:r>
            <a:endParaRPr lang="en-US"/>
          </a:p>
          <a:p>
            <a:endParaRPr lang="en-US"/>
          </a:p>
          <a:p>
            <a:r>
              <a:rPr lang="en-US"/>
              <a:t>Instructor.InstructorFullName</a:t>
            </a:r>
          </a:p>
          <a:p>
            <a:endParaRPr lang="en-US"/>
          </a:p>
          <a:p>
            <a:r>
              <a:rPr lang="en-US" err="1"/>
              <a:t>BuildingLocation.BuildingLocationName</a:t>
            </a:r>
            <a:endParaRPr lang="en-US"/>
          </a:p>
          <a:p>
            <a:endParaRPr lang="en-US"/>
          </a:p>
          <a:p>
            <a:r>
              <a:rPr lang="en-US" err="1"/>
              <a:t>RoomLocation.RoomLocationFullName</a:t>
            </a:r>
            <a:endParaRPr lang="en-US"/>
          </a:p>
          <a:p>
            <a:endParaRPr lang="en-US"/>
          </a:p>
          <a:p>
            <a:r>
              <a:rPr lang="en-US" err="1"/>
              <a:t>Course.CourseName</a:t>
            </a:r>
            <a:endParaRPr lang="en-US"/>
          </a:p>
          <a:p>
            <a:endParaRPr lang="en-US"/>
          </a:p>
          <a:p>
            <a:r>
              <a:rPr lang="en-US" err="1"/>
              <a:t>ModeOfInstruction.ModeOfInstructionName</a:t>
            </a:r>
            <a:endParaRPr lang="en-US"/>
          </a:p>
        </p:txBody>
      </p:sp>
    </p:spTree>
    <p:extLst>
      <p:ext uri="{BB962C8B-B14F-4D97-AF65-F5344CB8AC3E}">
        <p14:creationId xmlns:p14="http://schemas.microsoft.com/office/powerpoint/2010/main" val="237630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170BE-45EA-F687-C9E4-3F5A7F244BCB}"/>
              </a:ext>
            </a:extLst>
          </p:cNvPr>
          <p:cNvSpPr>
            <a:spLocks noGrp="1"/>
          </p:cNvSpPr>
          <p:nvPr>
            <p:ph type="title"/>
          </p:nvPr>
        </p:nvSpPr>
        <p:spPr/>
        <p:txBody>
          <a:bodyPr/>
          <a:lstStyle/>
          <a:p>
            <a:r>
              <a:rPr lang="en-US">
                <a:solidFill>
                  <a:schemeClr val="tx2"/>
                </a:solidFill>
              </a:rPr>
              <a:t>Derived Columns</a:t>
            </a:r>
            <a:endParaRPr lang="en-US"/>
          </a:p>
        </p:txBody>
      </p:sp>
      <p:sp>
        <p:nvSpPr>
          <p:cNvPr id="3" name="Content Placeholder 2">
            <a:extLst>
              <a:ext uri="{FF2B5EF4-FFF2-40B4-BE49-F238E27FC236}">
                <a16:creationId xmlns:a16="http://schemas.microsoft.com/office/drawing/2014/main" id="{F2443F34-7D68-40C6-8599-A44DFE025C4B}"/>
              </a:ext>
            </a:extLst>
          </p:cNvPr>
          <p:cNvSpPr>
            <a:spLocks noGrp="1"/>
          </p:cNvSpPr>
          <p:nvPr>
            <p:ph idx="1"/>
          </p:nvPr>
        </p:nvSpPr>
        <p:spPr/>
        <p:txBody>
          <a:bodyPr vert="horz" lIns="91440" tIns="45720" rIns="91440" bIns="45720" rtlCol="0" anchor="t">
            <a:normAutofit/>
          </a:bodyPr>
          <a:lstStyle/>
          <a:p>
            <a:r>
              <a:rPr lang="en-US" err="1"/>
              <a:t>Department.Instructor</a:t>
            </a:r>
            <a:r>
              <a:rPr lang="en-US"/>
              <a:t> Table</a:t>
            </a:r>
          </a:p>
          <a:p>
            <a:pPr lvl="1"/>
            <a:r>
              <a:rPr lang="en-US" err="1"/>
              <a:t>InstructorFirstName</a:t>
            </a:r>
          </a:p>
          <a:p>
            <a:pPr lvl="1"/>
            <a:r>
              <a:rPr lang="en-US" err="1"/>
              <a:t>InstructorLastName</a:t>
            </a:r>
          </a:p>
          <a:p>
            <a:r>
              <a:rPr lang="en-US" err="1"/>
              <a:t>Location.RoomLocation</a:t>
            </a:r>
            <a:r>
              <a:rPr lang="en-US"/>
              <a:t> Table</a:t>
            </a:r>
          </a:p>
          <a:p>
            <a:pPr lvl="1"/>
            <a:r>
              <a:rPr lang="en-US" err="1"/>
              <a:t>BuildingLocationName</a:t>
            </a:r>
          </a:p>
          <a:p>
            <a:pPr lvl="1"/>
            <a:r>
              <a:rPr lang="en-US" err="1"/>
              <a:t>RoomLocationNumber</a:t>
            </a:r>
          </a:p>
          <a:p>
            <a:pPr lvl="1"/>
            <a:endParaRPr lang="en-US"/>
          </a:p>
          <a:p>
            <a:pPr marL="457200" lvl="1" indent="0">
              <a:buNone/>
            </a:pPr>
            <a:r>
              <a:rPr lang="en-US" sz="2000" b="1"/>
              <a:t>Decision</a:t>
            </a:r>
            <a:r>
              <a:rPr lang="en-US" sz="2000"/>
              <a:t>: Based off how data is represented in the </a:t>
            </a:r>
            <a:r>
              <a:rPr lang="en-US" sz="2000" err="1"/>
              <a:t>Uploadfile.CurrentSemesterCourseOfferings</a:t>
            </a:r>
            <a:r>
              <a:rPr lang="en-US" sz="2000"/>
              <a:t> table.</a:t>
            </a:r>
            <a:endParaRPr lang="en-US"/>
          </a:p>
        </p:txBody>
      </p:sp>
    </p:spTree>
    <p:extLst>
      <p:ext uri="{BB962C8B-B14F-4D97-AF65-F5344CB8AC3E}">
        <p14:creationId xmlns:p14="http://schemas.microsoft.com/office/powerpoint/2010/main" val="334712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latin typeface="Cambria Math"/>
                <a:ea typeface="Cambria Math"/>
              </a:rPr>
              <a:t>Project Planner</a:t>
            </a:r>
            <a:endParaRPr lang="en-US">
              <a:solidFill>
                <a:schemeClr val="tx1"/>
              </a:solidFill>
              <a:highlight>
                <a:srgbClr val="FFFF00"/>
              </a:highlight>
              <a:latin typeface="Cambria Math"/>
              <a:ea typeface="Cambria Math"/>
            </a:endParaRPr>
          </a:p>
        </p:txBody>
      </p:sp>
      <p:pic>
        <p:nvPicPr>
          <p:cNvPr id="4" name="Content Placeholder 3" descr="A screenshot of a graph&#10;&#10;Description automatically generated">
            <a:extLst>
              <a:ext uri="{FF2B5EF4-FFF2-40B4-BE49-F238E27FC236}">
                <a16:creationId xmlns:a16="http://schemas.microsoft.com/office/drawing/2014/main" id="{F2DADEAF-07F4-DC2A-3EC5-77132E66DC8E}"/>
              </a:ext>
            </a:extLst>
          </p:cNvPr>
          <p:cNvPicPr>
            <a:picLocks noGrp="1" noChangeAspect="1"/>
          </p:cNvPicPr>
          <p:nvPr>
            <p:ph idx="1"/>
          </p:nvPr>
        </p:nvPicPr>
        <p:blipFill>
          <a:blip r:embed="rId2"/>
          <a:stretch>
            <a:fillRect/>
          </a:stretch>
        </p:blipFill>
        <p:spPr>
          <a:xfrm>
            <a:off x="235211" y="1162270"/>
            <a:ext cx="11728910" cy="5394074"/>
          </a:xfrm>
        </p:spPr>
      </p:pic>
    </p:spTree>
    <p:extLst>
      <p:ext uri="{BB962C8B-B14F-4D97-AF65-F5344CB8AC3E}">
        <p14:creationId xmlns:p14="http://schemas.microsoft.com/office/powerpoint/2010/main" val="2479190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310A-C4B6-FFBD-B840-41B9305602A3}"/>
              </a:ext>
            </a:extLst>
          </p:cNvPr>
          <p:cNvSpPr>
            <a:spLocks noGrp="1"/>
          </p:cNvSpPr>
          <p:nvPr>
            <p:ph type="title"/>
          </p:nvPr>
        </p:nvSpPr>
        <p:spPr/>
        <p:txBody>
          <a:bodyPr/>
          <a:lstStyle/>
          <a:p>
            <a:r>
              <a:rPr lang="en-US">
                <a:solidFill>
                  <a:schemeClr val="tx1"/>
                </a:solidFill>
              </a:rPr>
              <a:t>Naming Conventions</a:t>
            </a:r>
          </a:p>
        </p:txBody>
      </p:sp>
      <p:sp>
        <p:nvSpPr>
          <p:cNvPr id="3" name="Content Placeholder 2">
            <a:extLst>
              <a:ext uri="{FF2B5EF4-FFF2-40B4-BE49-F238E27FC236}">
                <a16:creationId xmlns:a16="http://schemas.microsoft.com/office/drawing/2014/main" id="{BCF27B37-7568-D2DF-9C44-95782FF02788}"/>
              </a:ext>
            </a:extLst>
          </p:cNvPr>
          <p:cNvSpPr>
            <a:spLocks noGrp="1"/>
          </p:cNvSpPr>
          <p:nvPr>
            <p:ph idx="1"/>
          </p:nvPr>
        </p:nvSpPr>
        <p:spPr/>
        <p:txBody>
          <a:bodyPr vert="horz" lIns="91440" tIns="45720" rIns="91440" bIns="45720" rtlCol="0" anchor="t">
            <a:normAutofit/>
          </a:bodyPr>
          <a:lstStyle/>
          <a:p>
            <a:r>
              <a:rPr lang="en-US"/>
              <a:t>Schema names, table names, and column names were based on their relationship to the data that will be stored inside them. </a:t>
            </a:r>
          </a:p>
          <a:p>
            <a:r>
              <a:rPr lang="en-US"/>
              <a:t>An example Course and Class tables were both given the Schema name "Course" because the Course table is the parent to the Class table with 1:M relationship, while a class is an instance or 1 element of a course.</a:t>
            </a:r>
          </a:p>
          <a:p>
            <a:r>
              <a:rPr lang="en-US"/>
              <a:t>The Course table included columns such as </a:t>
            </a:r>
            <a:r>
              <a:rPr lang="en-US" err="1"/>
              <a:t>CourseKey</a:t>
            </a:r>
            <a:r>
              <a:rPr lang="en-US"/>
              <a:t>, </a:t>
            </a:r>
            <a:r>
              <a:rPr lang="en-US" err="1"/>
              <a:t>CourseName</a:t>
            </a:r>
            <a:r>
              <a:rPr lang="en-US"/>
              <a:t>, </a:t>
            </a:r>
            <a:r>
              <a:rPr lang="en-US" err="1"/>
              <a:t>CourseDescription</a:t>
            </a:r>
            <a:r>
              <a:rPr lang="en-US"/>
              <a:t>...which data for each course obtained from the data table will be stored.</a:t>
            </a:r>
          </a:p>
          <a:p>
            <a:pPr marL="0" indent="0">
              <a:buNone/>
            </a:pPr>
            <a:endParaRPr lang="en-US"/>
          </a:p>
          <a:p>
            <a:endParaRPr lang="en-US"/>
          </a:p>
          <a:p>
            <a:endParaRPr lang="en-US"/>
          </a:p>
          <a:p>
            <a:pPr marL="0" indent="0">
              <a:buNone/>
            </a:pPr>
            <a:endParaRPr lang="en-US"/>
          </a:p>
          <a:p>
            <a:endParaRPr lang="en-US"/>
          </a:p>
        </p:txBody>
      </p:sp>
    </p:spTree>
    <p:extLst>
      <p:ext uri="{BB962C8B-B14F-4D97-AF65-F5344CB8AC3E}">
        <p14:creationId xmlns:p14="http://schemas.microsoft.com/office/powerpoint/2010/main" val="2283638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FECB-352E-4F16-1D69-81D7F6997055}"/>
              </a:ext>
            </a:extLst>
          </p:cNvPr>
          <p:cNvSpPr>
            <a:spLocks noGrp="1"/>
          </p:cNvSpPr>
          <p:nvPr>
            <p:ph type="title"/>
          </p:nvPr>
        </p:nvSpPr>
        <p:spPr/>
        <p:txBody>
          <a:bodyPr/>
          <a:lstStyle/>
          <a:p>
            <a:r>
              <a:rPr lang="en-US">
                <a:solidFill>
                  <a:schemeClr val="tx1"/>
                </a:solidFill>
              </a:rPr>
              <a:t>DB UDT Metadata Taxonomy</a:t>
            </a:r>
          </a:p>
        </p:txBody>
      </p:sp>
      <p:sp>
        <p:nvSpPr>
          <p:cNvPr id="3" name="Content Placeholder 2">
            <a:extLst>
              <a:ext uri="{FF2B5EF4-FFF2-40B4-BE49-F238E27FC236}">
                <a16:creationId xmlns:a16="http://schemas.microsoft.com/office/drawing/2014/main" id="{9C3358C0-6778-D5D2-32E0-D7D660602383}"/>
              </a:ext>
            </a:extLst>
          </p:cNvPr>
          <p:cNvSpPr>
            <a:spLocks noGrp="1"/>
          </p:cNvSpPr>
          <p:nvPr>
            <p:ph idx="1"/>
          </p:nvPr>
        </p:nvSpPr>
        <p:spPr/>
        <p:txBody>
          <a:bodyPr vert="horz" lIns="91440" tIns="45720" rIns="91440" bIns="45720" rtlCol="0" anchor="t">
            <a:normAutofit/>
          </a:bodyPr>
          <a:lstStyle/>
          <a:p>
            <a:r>
              <a:rPr lang="en-US"/>
              <a:t>UDT names were given based on their purposes, which assisted in self-documentation. </a:t>
            </a:r>
          </a:p>
          <a:p>
            <a:r>
              <a:rPr lang="en-US"/>
              <a:t>This way implementing UDTs in columns were easier and faster for table creation, writing procedures, and querying.</a:t>
            </a:r>
          </a:p>
          <a:p>
            <a:r>
              <a:rPr lang="en-US"/>
              <a:t>The UDT </a:t>
            </a:r>
            <a:r>
              <a:rPr lang="en-US" err="1"/>
              <a:t>CourseName</a:t>
            </a:r>
            <a:r>
              <a:rPr lang="en-US"/>
              <a:t> was reused in two tables and stored the name of the course.</a:t>
            </a:r>
          </a:p>
          <a:p>
            <a:r>
              <a:rPr lang="en-US"/>
              <a:t>The UDT </a:t>
            </a:r>
            <a:r>
              <a:rPr lang="en-US" err="1"/>
              <a:t>UDT.SurrogateKeyInt</a:t>
            </a:r>
            <a:r>
              <a:rPr lang="en-US"/>
              <a:t> was the most reused UDT in the database, as it was used for the PK columns of the tables.</a:t>
            </a:r>
          </a:p>
          <a:p>
            <a:endParaRPr lang="en-US"/>
          </a:p>
        </p:txBody>
      </p:sp>
    </p:spTree>
    <p:extLst>
      <p:ext uri="{BB962C8B-B14F-4D97-AF65-F5344CB8AC3E}">
        <p14:creationId xmlns:p14="http://schemas.microsoft.com/office/powerpoint/2010/main" val="2358256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8C48-839B-C01A-6EA2-28C6364F42ED}"/>
              </a:ext>
            </a:extLst>
          </p:cNvPr>
          <p:cNvSpPr>
            <a:spLocks noGrp="1"/>
          </p:cNvSpPr>
          <p:nvPr>
            <p:ph type="title"/>
          </p:nvPr>
        </p:nvSpPr>
        <p:spPr>
          <a:xfrm>
            <a:off x="677334" y="193964"/>
            <a:ext cx="8596668" cy="1320800"/>
          </a:xfrm>
        </p:spPr>
        <p:txBody>
          <a:bodyPr/>
          <a:lstStyle/>
          <a:p>
            <a:r>
              <a:rPr lang="en-US">
                <a:solidFill>
                  <a:schemeClr val="tx1"/>
                </a:solidFill>
              </a:rPr>
              <a:t>ER Diagram</a:t>
            </a:r>
          </a:p>
        </p:txBody>
      </p:sp>
      <p:pic>
        <p:nvPicPr>
          <p:cNvPr id="5" name="Online Media 4" title="ERD Diagram Video For Scale">
            <a:hlinkClick r:id="" action="ppaction://media"/>
            <a:extLst>
              <a:ext uri="{FF2B5EF4-FFF2-40B4-BE49-F238E27FC236}">
                <a16:creationId xmlns:a16="http://schemas.microsoft.com/office/drawing/2014/main" id="{8DD255F0-8EF4-4B20-E5B0-E116E1A5B753}"/>
              </a:ext>
            </a:extLst>
          </p:cNvPr>
          <p:cNvPicPr>
            <a:picLocks noGrp="1" noRot="1" noChangeAspect="1"/>
          </p:cNvPicPr>
          <p:nvPr>
            <p:ph idx="1"/>
            <a:videoFile r:link="rId1"/>
          </p:nvPr>
        </p:nvPicPr>
        <p:blipFill>
          <a:blip r:embed="rId3"/>
          <a:stretch>
            <a:fillRect/>
          </a:stretch>
        </p:blipFill>
        <p:spPr>
          <a:xfrm>
            <a:off x="805896" y="853067"/>
            <a:ext cx="10358724" cy="5899004"/>
          </a:xfrm>
        </p:spPr>
      </p:pic>
    </p:spTree>
    <p:extLst>
      <p:ext uri="{BB962C8B-B14F-4D97-AF65-F5344CB8AC3E}">
        <p14:creationId xmlns:p14="http://schemas.microsoft.com/office/powerpoint/2010/main" val="608200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CA09-93AF-4DE1-1BF0-6CC169F82FEA}"/>
              </a:ext>
            </a:extLst>
          </p:cNvPr>
          <p:cNvSpPr>
            <a:spLocks noGrp="1"/>
          </p:cNvSpPr>
          <p:nvPr>
            <p:ph type="title"/>
          </p:nvPr>
        </p:nvSpPr>
        <p:spPr>
          <a:xfrm>
            <a:off x="585894" y="0"/>
            <a:ext cx="8596668" cy="1320800"/>
          </a:xfrm>
        </p:spPr>
        <p:txBody>
          <a:bodyPr/>
          <a:lstStyle/>
          <a:p>
            <a:r>
              <a:rPr lang="en-US">
                <a:solidFill>
                  <a:schemeClr val="tx1"/>
                </a:solidFill>
              </a:rPr>
              <a:t>Logical Data Model Diagram</a:t>
            </a:r>
          </a:p>
        </p:txBody>
      </p:sp>
      <p:pic>
        <p:nvPicPr>
          <p:cNvPr id="4" name="Content Placeholder 3" descr="A computer screen shot of a diagram&#10;&#10;Description automatically generated">
            <a:extLst>
              <a:ext uri="{FF2B5EF4-FFF2-40B4-BE49-F238E27FC236}">
                <a16:creationId xmlns:a16="http://schemas.microsoft.com/office/drawing/2014/main" id="{3FBAF928-2361-C5B4-E3AC-3A81190D3214}"/>
              </a:ext>
            </a:extLst>
          </p:cNvPr>
          <p:cNvPicPr>
            <a:picLocks noGrp="1" noChangeAspect="1"/>
          </p:cNvPicPr>
          <p:nvPr>
            <p:ph idx="1"/>
          </p:nvPr>
        </p:nvPicPr>
        <p:blipFill>
          <a:blip r:embed="rId2"/>
          <a:stretch>
            <a:fillRect/>
          </a:stretch>
        </p:blipFill>
        <p:spPr>
          <a:xfrm>
            <a:off x="1322477" y="660950"/>
            <a:ext cx="7865181" cy="5964727"/>
          </a:xfrm>
        </p:spPr>
      </p:pic>
    </p:spTree>
    <p:extLst>
      <p:ext uri="{BB962C8B-B14F-4D97-AF65-F5344CB8AC3E}">
        <p14:creationId xmlns:p14="http://schemas.microsoft.com/office/powerpoint/2010/main" val="3277182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Conceptual Data Model Diagram </a:t>
            </a:r>
          </a:p>
        </p:txBody>
      </p:sp>
      <p:pic>
        <p:nvPicPr>
          <p:cNvPr id="3" name="Content Placeholder 2" descr="A diagram of a course&#10;&#10;Description automatically generated">
            <a:extLst>
              <a:ext uri="{FF2B5EF4-FFF2-40B4-BE49-F238E27FC236}">
                <a16:creationId xmlns:a16="http://schemas.microsoft.com/office/drawing/2014/main" id="{8E28C181-50D6-1819-A138-481ABB473935}"/>
              </a:ext>
            </a:extLst>
          </p:cNvPr>
          <p:cNvPicPr>
            <a:picLocks noGrp="1" noChangeAspect="1"/>
          </p:cNvPicPr>
          <p:nvPr>
            <p:ph idx="1"/>
          </p:nvPr>
        </p:nvPicPr>
        <p:blipFill>
          <a:blip r:embed="rId2"/>
          <a:stretch>
            <a:fillRect/>
          </a:stretch>
        </p:blipFill>
        <p:spPr>
          <a:xfrm>
            <a:off x="832023" y="669955"/>
            <a:ext cx="10907529" cy="5846502"/>
          </a:xfrm>
        </p:spPr>
      </p:pic>
    </p:spTree>
    <p:extLst>
      <p:ext uri="{BB962C8B-B14F-4D97-AF65-F5344CB8AC3E}">
        <p14:creationId xmlns:p14="http://schemas.microsoft.com/office/powerpoint/2010/main" val="1243785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Physical Data Model Diagram </a:t>
            </a:r>
          </a:p>
        </p:txBody>
      </p:sp>
      <p:pic>
        <p:nvPicPr>
          <p:cNvPr id="4" name="Content Placeholder 3" descr="A computer screen shot of a computer program&#10;&#10;Description automatically generated">
            <a:extLst>
              <a:ext uri="{FF2B5EF4-FFF2-40B4-BE49-F238E27FC236}">
                <a16:creationId xmlns:a16="http://schemas.microsoft.com/office/drawing/2014/main" id="{929A8AE1-7302-D16B-6546-0F668D0CB4B2}"/>
              </a:ext>
            </a:extLst>
          </p:cNvPr>
          <p:cNvPicPr>
            <a:picLocks noGrp="1" noChangeAspect="1"/>
          </p:cNvPicPr>
          <p:nvPr>
            <p:ph idx="1"/>
          </p:nvPr>
        </p:nvPicPr>
        <p:blipFill>
          <a:blip r:embed="rId2"/>
          <a:stretch>
            <a:fillRect/>
          </a:stretch>
        </p:blipFill>
        <p:spPr>
          <a:xfrm>
            <a:off x="1480698" y="589191"/>
            <a:ext cx="9669027" cy="6186554"/>
          </a:xfrm>
        </p:spPr>
      </p:pic>
    </p:spTree>
    <p:extLst>
      <p:ext uri="{BB962C8B-B14F-4D97-AF65-F5344CB8AC3E}">
        <p14:creationId xmlns:p14="http://schemas.microsoft.com/office/powerpoint/2010/main" val="209408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F89D24E-C9D0-F92C-9378-E4D4CC227BAE}"/>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a:solidFill>
                  <a:schemeClr val="tx1"/>
                </a:solidFill>
                <a:latin typeface="+mj-lt"/>
                <a:ea typeface="+mj-ea"/>
                <a:cs typeface="+mj-cs"/>
              </a:rPr>
              <a:t>Database Stored Procedures</a:t>
            </a:r>
            <a:endParaRPr lang="en-US" sz="5400" kern="1200">
              <a:solidFill>
                <a:schemeClr val="tx1"/>
              </a:solidFill>
              <a:latin typeface="+mj-lt"/>
            </a:endParaRP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Database">
            <a:extLst>
              <a:ext uri="{FF2B5EF4-FFF2-40B4-BE49-F238E27FC236}">
                <a16:creationId xmlns:a16="http://schemas.microsoft.com/office/drawing/2014/main" id="{57F24650-3AB5-6C01-9A55-855D0ABA9C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07913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Kathy's Query #1</a:t>
            </a:r>
          </a:p>
        </p:txBody>
      </p:sp>
      <p:pic>
        <p:nvPicPr>
          <p:cNvPr id="9" name="Content Placeholder 8" descr="A screenshot of a computer program&#10;&#10;Description automatically generated">
            <a:extLst>
              <a:ext uri="{FF2B5EF4-FFF2-40B4-BE49-F238E27FC236}">
                <a16:creationId xmlns:a16="http://schemas.microsoft.com/office/drawing/2014/main" id="{8D771A14-60B4-3C6B-21B9-7BF631EEA65F}"/>
              </a:ext>
            </a:extLst>
          </p:cNvPr>
          <p:cNvPicPr>
            <a:picLocks noGrp="1" noChangeAspect="1"/>
          </p:cNvPicPr>
          <p:nvPr>
            <p:ph idx="1"/>
          </p:nvPr>
        </p:nvPicPr>
        <p:blipFill>
          <a:blip r:embed="rId2"/>
          <a:stretch>
            <a:fillRect/>
          </a:stretch>
        </p:blipFill>
        <p:spPr>
          <a:xfrm>
            <a:off x="211667" y="971521"/>
            <a:ext cx="8596668" cy="3447975"/>
          </a:xfrm>
        </p:spPr>
      </p:pic>
      <p:pic>
        <p:nvPicPr>
          <p:cNvPr id="10" name="Picture 9" descr="A screenshot of a computer">
            <a:extLst>
              <a:ext uri="{FF2B5EF4-FFF2-40B4-BE49-F238E27FC236}">
                <a16:creationId xmlns:a16="http://schemas.microsoft.com/office/drawing/2014/main" id="{B2FC9FE7-54DE-5672-832A-C6983FE2DBDB}"/>
              </a:ext>
            </a:extLst>
          </p:cNvPr>
          <p:cNvPicPr>
            <a:picLocks noChangeAspect="1"/>
          </p:cNvPicPr>
          <p:nvPr/>
        </p:nvPicPr>
        <p:blipFill>
          <a:blip r:embed="rId3"/>
          <a:stretch>
            <a:fillRect/>
          </a:stretch>
        </p:blipFill>
        <p:spPr>
          <a:xfrm>
            <a:off x="8933362" y="313266"/>
            <a:ext cx="2825811" cy="6409267"/>
          </a:xfrm>
          <a:prstGeom prst="rect">
            <a:avLst/>
          </a:prstGeom>
        </p:spPr>
      </p:pic>
    </p:spTree>
    <p:extLst>
      <p:ext uri="{BB962C8B-B14F-4D97-AF65-F5344CB8AC3E}">
        <p14:creationId xmlns:p14="http://schemas.microsoft.com/office/powerpoint/2010/main" val="117206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675065" y="-2005"/>
            <a:ext cx="2930518" cy="1320800"/>
          </a:xfrm>
        </p:spPr>
        <p:txBody>
          <a:bodyPr anchor="ctr">
            <a:normAutofit/>
          </a:bodyPr>
          <a:lstStyle/>
          <a:p>
            <a:r>
              <a:rPr lang="en-US"/>
              <a:t>Kathy's Query #2</a:t>
            </a:r>
          </a:p>
        </p:txBody>
      </p:sp>
      <p:sp>
        <p:nvSpPr>
          <p:cNvPr id="12" name="Content Placeholder 7">
            <a:extLst>
              <a:ext uri="{FF2B5EF4-FFF2-40B4-BE49-F238E27FC236}">
                <a16:creationId xmlns:a16="http://schemas.microsoft.com/office/drawing/2014/main" id="{DE115A9C-DAFC-977E-A73A-6FBF12E99D9F}"/>
              </a:ext>
            </a:extLst>
          </p:cNvPr>
          <p:cNvSpPr>
            <a:spLocks noGrp="1"/>
          </p:cNvSpPr>
          <p:nvPr>
            <p:ph idx="1"/>
          </p:nvPr>
        </p:nvSpPr>
        <p:spPr>
          <a:xfrm>
            <a:off x="671361" y="2160589"/>
            <a:ext cx="2930517" cy="3880773"/>
          </a:xfrm>
        </p:spPr>
        <p:txBody>
          <a:bodyPr>
            <a:normAutofit/>
          </a:bodyPr>
          <a:lstStyle/>
          <a:p>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id="{60B2F98E-325E-140E-A3A6-E6968085EBDC}"/>
              </a:ext>
            </a:extLst>
          </p:cNvPr>
          <p:cNvPicPr>
            <a:picLocks noChangeAspect="1"/>
          </p:cNvPicPr>
          <p:nvPr/>
        </p:nvPicPr>
        <p:blipFill>
          <a:blip r:embed="rId2"/>
          <a:stretch>
            <a:fillRect/>
          </a:stretch>
        </p:blipFill>
        <p:spPr>
          <a:xfrm>
            <a:off x="-188" y="1712496"/>
            <a:ext cx="7836317" cy="3885115"/>
          </a:xfrm>
          <a:prstGeom prst="rect">
            <a:avLst/>
          </a:prstGeom>
        </p:spPr>
      </p:pic>
      <p:pic>
        <p:nvPicPr>
          <p:cNvPr id="3" name="Picture 2" descr="A screenshot of a data&#10;&#10;Description automatically generated">
            <a:extLst>
              <a:ext uri="{FF2B5EF4-FFF2-40B4-BE49-F238E27FC236}">
                <a16:creationId xmlns:a16="http://schemas.microsoft.com/office/drawing/2014/main" id="{0FAEDB9F-05FD-C80A-67D2-22AE99A18B9C}"/>
              </a:ext>
            </a:extLst>
          </p:cNvPr>
          <p:cNvPicPr>
            <a:picLocks noChangeAspect="1"/>
          </p:cNvPicPr>
          <p:nvPr/>
        </p:nvPicPr>
        <p:blipFill>
          <a:blip r:embed="rId3"/>
          <a:stretch>
            <a:fillRect/>
          </a:stretch>
        </p:blipFill>
        <p:spPr>
          <a:xfrm>
            <a:off x="6198273" y="3649572"/>
            <a:ext cx="5896843" cy="3083603"/>
          </a:xfrm>
          <a:prstGeom prst="rect">
            <a:avLst/>
          </a:prstGeom>
        </p:spPr>
      </p:pic>
    </p:spTree>
    <p:extLst>
      <p:ext uri="{BB962C8B-B14F-4D97-AF65-F5344CB8AC3E}">
        <p14:creationId xmlns:p14="http://schemas.microsoft.com/office/powerpoint/2010/main" val="322639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Kathy's Query #3</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00FA35D5-B72D-CC2E-5464-7BF8C4F39E23}"/>
              </a:ext>
            </a:extLst>
          </p:cNvPr>
          <p:cNvPicPr>
            <a:picLocks noGrp="1" noChangeAspect="1"/>
          </p:cNvPicPr>
          <p:nvPr>
            <p:ph idx="1"/>
          </p:nvPr>
        </p:nvPicPr>
        <p:blipFill>
          <a:blip r:embed="rId2"/>
          <a:stretch>
            <a:fillRect/>
          </a:stretch>
        </p:blipFill>
        <p:spPr>
          <a:xfrm>
            <a:off x="697386" y="1068416"/>
            <a:ext cx="8663182" cy="3190065"/>
          </a:xfrm>
        </p:spPr>
      </p:pic>
      <p:pic>
        <p:nvPicPr>
          <p:cNvPr id="6" name="Picture 5" descr="A screenshot of a computer&#10;&#10;Description automatically generated">
            <a:extLst>
              <a:ext uri="{FF2B5EF4-FFF2-40B4-BE49-F238E27FC236}">
                <a16:creationId xmlns:a16="http://schemas.microsoft.com/office/drawing/2014/main" id="{7A4015E0-9D56-CCDE-B429-D0BF5DA9241E}"/>
              </a:ext>
            </a:extLst>
          </p:cNvPr>
          <p:cNvPicPr>
            <a:picLocks noChangeAspect="1"/>
          </p:cNvPicPr>
          <p:nvPr/>
        </p:nvPicPr>
        <p:blipFill>
          <a:blip r:embed="rId3"/>
          <a:stretch>
            <a:fillRect/>
          </a:stretch>
        </p:blipFill>
        <p:spPr>
          <a:xfrm>
            <a:off x="702093" y="4334126"/>
            <a:ext cx="5945103" cy="2130090"/>
          </a:xfrm>
          <a:prstGeom prst="rect">
            <a:avLst/>
          </a:prstGeom>
        </p:spPr>
      </p:pic>
    </p:spTree>
    <p:extLst>
      <p:ext uri="{BB962C8B-B14F-4D97-AF65-F5344CB8AC3E}">
        <p14:creationId xmlns:p14="http://schemas.microsoft.com/office/powerpoint/2010/main" val="3289193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Kathy He To-do/NACE </a:t>
            </a:r>
          </a:p>
        </p:txBody>
      </p:sp>
      <p:pic>
        <p:nvPicPr>
          <p:cNvPr id="4" name="Content Placeholder 3" descr="A screenshot of a document&#10;&#10;Description automatically generated">
            <a:extLst>
              <a:ext uri="{FF2B5EF4-FFF2-40B4-BE49-F238E27FC236}">
                <a16:creationId xmlns:a16="http://schemas.microsoft.com/office/drawing/2014/main" id="{6553B806-4DFB-80D3-8393-69FA41968400}"/>
              </a:ext>
            </a:extLst>
          </p:cNvPr>
          <p:cNvPicPr>
            <a:picLocks noGrp="1" noChangeAspect="1"/>
          </p:cNvPicPr>
          <p:nvPr>
            <p:ph idx="1"/>
          </p:nvPr>
        </p:nvPicPr>
        <p:blipFill rotWithShape="1">
          <a:blip r:embed="rId2"/>
          <a:srcRect l="-1718" t="-128" r="11167" b="820"/>
          <a:stretch/>
        </p:blipFill>
        <p:spPr>
          <a:xfrm>
            <a:off x="322125" y="1414417"/>
            <a:ext cx="10960998" cy="4188743"/>
          </a:xfrm>
        </p:spPr>
      </p:pic>
    </p:spTree>
    <p:extLst>
      <p:ext uri="{BB962C8B-B14F-4D97-AF65-F5344CB8AC3E}">
        <p14:creationId xmlns:p14="http://schemas.microsoft.com/office/powerpoint/2010/main" val="3526030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Jude's Stored Procedure #1</a:t>
            </a:r>
          </a:p>
        </p:txBody>
      </p:sp>
      <p:pic>
        <p:nvPicPr>
          <p:cNvPr id="5" name="Content Placeholder 4" descr="A screenshot of a computer program&#10;&#10;Description automatically generated">
            <a:extLst>
              <a:ext uri="{FF2B5EF4-FFF2-40B4-BE49-F238E27FC236}">
                <a16:creationId xmlns:a16="http://schemas.microsoft.com/office/drawing/2014/main" id="{55D66897-54FB-50DD-BD89-4AD04C9F8303}"/>
              </a:ext>
            </a:extLst>
          </p:cNvPr>
          <p:cNvPicPr>
            <a:picLocks noGrp="1" noChangeAspect="1"/>
          </p:cNvPicPr>
          <p:nvPr>
            <p:ph idx="1"/>
          </p:nvPr>
        </p:nvPicPr>
        <p:blipFill>
          <a:blip r:embed="rId2"/>
          <a:stretch>
            <a:fillRect/>
          </a:stretch>
        </p:blipFill>
        <p:spPr>
          <a:xfrm>
            <a:off x="1052504" y="1070752"/>
            <a:ext cx="7146350" cy="5050354"/>
          </a:xfrm>
        </p:spPr>
      </p:pic>
    </p:spTree>
    <p:extLst>
      <p:ext uri="{BB962C8B-B14F-4D97-AF65-F5344CB8AC3E}">
        <p14:creationId xmlns:p14="http://schemas.microsoft.com/office/powerpoint/2010/main" val="531456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Jude's Stored Procedure #2</a:t>
            </a:r>
          </a:p>
        </p:txBody>
      </p:sp>
      <p:pic>
        <p:nvPicPr>
          <p:cNvPr id="6" name="Content Placeholder 5">
            <a:extLst>
              <a:ext uri="{FF2B5EF4-FFF2-40B4-BE49-F238E27FC236}">
                <a16:creationId xmlns:a16="http://schemas.microsoft.com/office/drawing/2014/main" id="{6FD0BB8C-240F-2BB0-B293-35CC3EE36AC7}"/>
              </a:ext>
            </a:extLst>
          </p:cNvPr>
          <p:cNvPicPr>
            <a:picLocks noGrp="1" noChangeAspect="1"/>
          </p:cNvPicPr>
          <p:nvPr>
            <p:ph idx="1"/>
          </p:nvPr>
        </p:nvPicPr>
        <p:blipFill>
          <a:blip r:embed="rId2"/>
          <a:stretch>
            <a:fillRect/>
          </a:stretch>
        </p:blipFill>
        <p:spPr>
          <a:xfrm>
            <a:off x="1050623" y="840380"/>
            <a:ext cx="7761486" cy="5484517"/>
          </a:xfrm>
        </p:spPr>
      </p:pic>
    </p:spTree>
    <p:extLst>
      <p:ext uri="{BB962C8B-B14F-4D97-AF65-F5344CB8AC3E}">
        <p14:creationId xmlns:p14="http://schemas.microsoft.com/office/powerpoint/2010/main" val="788346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Jude's Query</a:t>
            </a:r>
          </a:p>
        </p:txBody>
      </p:sp>
      <p:pic>
        <p:nvPicPr>
          <p:cNvPr id="4" name="Content Placeholder 3" descr="A screenshot of a computer&#10;&#10;Description automatically generated">
            <a:extLst>
              <a:ext uri="{FF2B5EF4-FFF2-40B4-BE49-F238E27FC236}">
                <a16:creationId xmlns:a16="http://schemas.microsoft.com/office/drawing/2014/main" id="{F7696989-4FE0-C167-4F4B-A17EF498FB30}"/>
              </a:ext>
            </a:extLst>
          </p:cNvPr>
          <p:cNvPicPr>
            <a:picLocks noGrp="1" noChangeAspect="1"/>
          </p:cNvPicPr>
          <p:nvPr>
            <p:ph idx="1"/>
          </p:nvPr>
        </p:nvPicPr>
        <p:blipFill>
          <a:blip r:embed="rId2"/>
          <a:stretch>
            <a:fillRect/>
          </a:stretch>
        </p:blipFill>
        <p:spPr>
          <a:xfrm>
            <a:off x="116306" y="1833189"/>
            <a:ext cx="7258161" cy="2660700"/>
          </a:xfrm>
        </p:spPr>
      </p:pic>
      <p:pic>
        <p:nvPicPr>
          <p:cNvPr id="5" name="Picture 4" descr="A screenshot of a computer&#10;&#10;Description automatically generated">
            <a:extLst>
              <a:ext uri="{FF2B5EF4-FFF2-40B4-BE49-F238E27FC236}">
                <a16:creationId xmlns:a16="http://schemas.microsoft.com/office/drawing/2014/main" id="{9B6638F3-5659-A399-EA32-620A2F527F09}"/>
              </a:ext>
            </a:extLst>
          </p:cNvPr>
          <p:cNvPicPr>
            <a:picLocks noChangeAspect="1"/>
          </p:cNvPicPr>
          <p:nvPr/>
        </p:nvPicPr>
        <p:blipFill>
          <a:blip r:embed="rId3"/>
          <a:stretch>
            <a:fillRect/>
          </a:stretch>
        </p:blipFill>
        <p:spPr>
          <a:xfrm>
            <a:off x="7149421" y="1837266"/>
            <a:ext cx="5098292" cy="4521201"/>
          </a:xfrm>
          <a:prstGeom prst="rect">
            <a:avLst/>
          </a:prstGeom>
        </p:spPr>
      </p:pic>
    </p:spTree>
    <p:extLst>
      <p:ext uri="{BB962C8B-B14F-4D97-AF65-F5344CB8AC3E}">
        <p14:creationId xmlns:p14="http://schemas.microsoft.com/office/powerpoint/2010/main" val="4211603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err="1">
                <a:solidFill>
                  <a:schemeClr val="tx1"/>
                </a:solidFill>
              </a:rPr>
              <a:t>Areefin's</a:t>
            </a:r>
            <a:r>
              <a:rPr lang="en-US">
                <a:solidFill>
                  <a:schemeClr val="tx1"/>
                </a:solidFill>
              </a:rPr>
              <a:t> Stored Procedure #1: </a:t>
            </a:r>
            <a:r>
              <a:rPr lang="en-US" err="1">
                <a:solidFill>
                  <a:schemeClr val="tx1"/>
                </a:solidFill>
              </a:rPr>
              <a:t>ModeOfInstruction</a:t>
            </a:r>
          </a:p>
        </p:txBody>
      </p:sp>
      <p:pic>
        <p:nvPicPr>
          <p:cNvPr id="7" name="Content Placeholder 6" descr="A screenshot of a computer program&#10;&#10;Description automatically generated">
            <a:extLst>
              <a:ext uri="{FF2B5EF4-FFF2-40B4-BE49-F238E27FC236}">
                <a16:creationId xmlns:a16="http://schemas.microsoft.com/office/drawing/2014/main" id="{E349B71C-19A7-07B6-8E82-F2020478EFCB}"/>
              </a:ext>
            </a:extLst>
          </p:cNvPr>
          <p:cNvPicPr>
            <a:picLocks noGrp="1" noChangeAspect="1"/>
          </p:cNvPicPr>
          <p:nvPr>
            <p:ph idx="1"/>
          </p:nvPr>
        </p:nvPicPr>
        <p:blipFill>
          <a:blip r:embed="rId2"/>
          <a:stretch>
            <a:fillRect/>
          </a:stretch>
        </p:blipFill>
        <p:spPr>
          <a:xfrm>
            <a:off x="193250" y="799149"/>
            <a:ext cx="7055315" cy="5912773"/>
          </a:xfrm>
        </p:spPr>
      </p:pic>
      <p:pic>
        <p:nvPicPr>
          <p:cNvPr id="6" name="Picture 5" descr="A white grid with black text&#10;&#10;Description automatically generated">
            <a:extLst>
              <a:ext uri="{FF2B5EF4-FFF2-40B4-BE49-F238E27FC236}">
                <a16:creationId xmlns:a16="http://schemas.microsoft.com/office/drawing/2014/main" id="{932946B8-6786-FB7B-A52E-2BAA870EA99C}"/>
              </a:ext>
            </a:extLst>
          </p:cNvPr>
          <p:cNvPicPr>
            <a:picLocks noChangeAspect="1"/>
          </p:cNvPicPr>
          <p:nvPr/>
        </p:nvPicPr>
        <p:blipFill>
          <a:blip r:embed="rId3"/>
          <a:stretch>
            <a:fillRect/>
          </a:stretch>
        </p:blipFill>
        <p:spPr>
          <a:xfrm>
            <a:off x="4850765" y="5653405"/>
            <a:ext cx="6838950" cy="895350"/>
          </a:xfrm>
          <a:prstGeom prst="rect">
            <a:avLst/>
          </a:prstGeom>
        </p:spPr>
      </p:pic>
    </p:spTree>
    <p:extLst>
      <p:ext uri="{BB962C8B-B14F-4D97-AF65-F5344CB8AC3E}">
        <p14:creationId xmlns:p14="http://schemas.microsoft.com/office/powerpoint/2010/main" val="2095875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err="1">
                <a:solidFill>
                  <a:schemeClr val="tx1"/>
                </a:solidFill>
              </a:rPr>
              <a:t>Areefin's</a:t>
            </a:r>
            <a:r>
              <a:rPr lang="en-US">
                <a:solidFill>
                  <a:schemeClr val="tx1"/>
                </a:solidFill>
              </a:rPr>
              <a:t> Stored Procedure #2: Instructor</a:t>
            </a:r>
          </a:p>
        </p:txBody>
      </p:sp>
      <p:pic>
        <p:nvPicPr>
          <p:cNvPr id="6" name="Content Placeholder 5" descr="A screenshot of a computer program&#10;&#10;Description automatically generated">
            <a:extLst>
              <a:ext uri="{FF2B5EF4-FFF2-40B4-BE49-F238E27FC236}">
                <a16:creationId xmlns:a16="http://schemas.microsoft.com/office/drawing/2014/main" id="{24744998-E0B0-AD9B-39CF-CF2C808D47A1}"/>
              </a:ext>
            </a:extLst>
          </p:cNvPr>
          <p:cNvPicPr>
            <a:picLocks noGrp="1" noChangeAspect="1"/>
          </p:cNvPicPr>
          <p:nvPr>
            <p:ph idx="1"/>
          </p:nvPr>
        </p:nvPicPr>
        <p:blipFill>
          <a:blip r:embed="rId2"/>
          <a:stretch>
            <a:fillRect/>
          </a:stretch>
        </p:blipFill>
        <p:spPr>
          <a:xfrm>
            <a:off x="91227" y="738189"/>
            <a:ext cx="6731041" cy="6034693"/>
          </a:xfrm>
        </p:spPr>
      </p:pic>
      <p:pic>
        <p:nvPicPr>
          <p:cNvPr id="3" name="Picture 2" descr="A screenshot of a computer&#10;&#10;Description automatically generated">
            <a:extLst>
              <a:ext uri="{FF2B5EF4-FFF2-40B4-BE49-F238E27FC236}">
                <a16:creationId xmlns:a16="http://schemas.microsoft.com/office/drawing/2014/main" id="{3226291E-35DE-37F9-3918-DBF7DE453091}"/>
              </a:ext>
            </a:extLst>
          </p:cNvPr>
          <p:cNvPicPr>
            <a:picLocks noChangeAspect="1"/>
          </p:cNvPicPr>
          <p:nvPr/>
        </p:nvPicPr>
        <p:blipFill>
          <a:blip r:embed="rId3"/>
          <a:stretch>
            <a:fillRect/>
          </a:stretch>
        </p:blipFill>
        <p:spPr>
          <a:xfrm>
            <a:off x="4425315" y="1234758"/>
            <a:ext cx="7689850" cy="1746885"/>
          </a:xfrm>
          <a:prstGeom prst="rect">
            <a:avLst/>
          </a:prstGeom>
        </p:spPr>
      </p:pic>
    </p:spTree>
    <p:extLst>
      <p:ext uri="{BB962C8B-B14F-4D97-AF65-F5344CB8AC3E}">
        <p14:creationId xmlns:p14="http://schemas.microsoft.com/office/powerpoint/2010/main" val="386109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err="1">
                <a:solidFill>
                  <a:schemeClr val="tx1"/>
                </a:solidFill>
              </a:rPr>
              <a:t>Areefin's</a:t>
            </a:r>
            <a:r>
              <a:rPr lang="en-US">
                <a:solidFill>
                  <a:schemeClr val="tx1"/>
                </a:solidFill>
              </a:rPr>
              <a:t> Stored Procedure #3: </a:t>
            </a:r>
            <a:r>
              <a:rPr lang="en-US" err="1">
                <a:solidFill>
                  <a:schemeClr val="tx1"/>
                </a:solidFill>
              </a:rPr>
              <a:t>ShowWorkFlowSteps</a:t>
            </a:r>
            <a:endParaRPr lang="en-US">
              <a:solidFill>
                <a:schemeClr val="tx1"/>
              </a:solidFill>
            </a:endParaRPr>
          </a:p>
        </p:txBody>
      </p:sp>
      <p:pic>
        <p:nvPicPr>
          <p:cNvPr id="4" name="Content Placeholder 3" descr="A screenshot of a computer program&#10;&#10;Description automatically generated">
            <a:extLst>
              <a:ext uri="{FF2B5EF4-FFF2-40B4-BE49-F238E27FC236}">
                <a16:creationId xmlns:a16="http://schemas.microsoft.com/office/drawing/2014/main" id="{75682DF7-F288-11C5-EB2A-54E0C627F52D}"/>
              </a:ext>
            </a:extLst>
          </p:cNvPr>
          <p:cNvPicPr>
            <a:picLocks noGrp="1" noChangeAspect="1"/>
          </p:cNvPicPr>
          <p:nvPr>
            <p:ph idx="1"/>
          </p:nvPr>
        </p:nvPicPr>
        <p:blipFill rotWithShape="1">
          <a:blip r:embed="rId2"/>
          <a:srcRect l="-1642" t="-107" r="25308" b="-4011"/>
          <a:stretch/>
        </p:blipFill>
        <p:spPr>
          <a:xfrm>
            <a:off x="3047115" y="827138"/>
            <a:ext cx="5664926" cy="3956955"/>
          </a:xfrm>
        </p:spPr>
      </p:pic>
      <p:pic>
        <p:nvPicPr>
          <p:cNvPr id="6" name="Picture 5" descr="A screenshot of a data&#10;&#10;Description automatically generated">
            <a:extLst>
              <a:ext uri="{FF2B5EF4-FFF2-40B4-BE49-F238E27FC236}">
                <a16:creationId xmlns:a16="http://schemas.microsoft.com/office/drawing/2014/main" id="{5CF26F05-2C3A-CEE9-C621-F7A69A1E7195}"/>
              </a:ext>
            </a:extLst>
          </p:cNvPr>
          <p:cNvPicPr>
            <a:picLocks noChangeAspect="1"/>
          </p:cNvPicPr>
          <p:nvPr/>
        </p:nvPicPr>
        <p:blipFill>
          <a:blip r:embed="rId3"/>
          <a:stretch>
            <a:fillRect/>
          </a:stretch>
        </p:blipFill>
        <p:spPr>
          <a:xfrm>
            <a:off x="1159510" y="4784725"/>
            <a:ext cx="10096500" cy="1962150"/>
          </a:xfrm>
          <a:prstGeom prst="rect">
            <a:avLst/>
          </a:prstGeom>
        </p:spPr>
      </p:pic>
    </p:spTree>
    <p:extLst>
      <p:ext uri="{BB962C8B-B14F-4D97-AF65-F5344CB8AC3E}">
        <p14:creationId xmlns:p14="http://schemas.microsoft.com/office/powerpoint/2010/main" val="2449381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err="1">
                <a:solidFill>
                  <a:schemeClr val="tx1"/>
                </a:solidFill>
              </a:rPr>
              <a:t>Jianhao's</a:t>
            </a:r>
            <a:r>
              <a:rPr lang="en-US">
                <a:solidFill>
                  <a:schemeClr val="tx1"/>
                </a:solidFill>
              </a:rPr>
              <a:t> Stored Procedure #1</a:t>
            </a:r>
          </a:p>
        </p:txBody>
      </p:sp>
      <p:pic>
        <p:nvPicPr>
          <p:cNvPr id="9" name="Content Placeholder 8" descr="A screenshot of a computer program&#10;&#10;Description automatically generated">
            <a:extLst>
              <a:ext uri="{FF2B5EF4-FFF2-40B4-BE49-F238E27FC236}">
                <a16:creationId xmlns:a16="http://schemas.microsoft.com/office/drawing/2014/main" id="{392ABB03-1FC7-8FBF-7C43-DE95E0FAFF37}"/>
              </a:ext>
            </a:extLst>
          </p:cNvPr>
          <p:cNvPicPr>
            <a:picLocks noGrp="1" noChangeAspect="1"/>
          </p:cNvPicPr>
          <p:nvPr>
            <p:ph idx="1"/>
          </p:nvPr>
        </p:nvPicPr>
        <p:blipFill>
          <a:blip r:embed="rId2"/>
          <a:stretch>
            <a:fillRect/>
          </a:stretch>
        </p:blipFill>
        <p:spPr>
          <a:xfrm>
            <a:off x="1232274" y="672031"/>
            <a:ext cx="5236231" cy="6184495"/>
          </a:xfrm>
        </p:spPr>
      </p:pic>
    </p:spTree>
    <p:extLst>
      <p:ext uri="{BB962C8B-B14F-4D97-AF65-F5344CB8AC3E}">
        <p14:creationId xmlns:p14="http://schemas.microsoft.com/office/powerpoint/2010/main" val="462701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err="1">
                <a:solidFill>
                  <a:schemeClr val="tx1"/>
                </a:solidFill>
              </a:rPr>
              <a:t>Jianhao's</a:t>
            </a:r>
            <a:r>
              <a:rPr lang="en-US">
                <a:solidFill>
                  <a:schemeClr val="tx1"/>
                </a:solidFill>
              </a:rPr>
              <a:t> Stored Procedure #2</a:t>
            </a:r>
          </a:p>
        </p:txBody>
      </p:sp>
      <p:pic>
        <p:nvPicPr>
          <p:cNvPr id="6" name="Content Placeholder 5" descr="A screenshot of a computer program&#10;&#10;Description automatically generated">
            <a:extLst>
              <a:ext uri="{FF2B5EF4-FFF2-40B4-BE49-F238E27FC236}">
                <a16:creationId xmlns:a16="http://schemas.microsoft.com/office/drawing/2014/main" id="{4581F33D-B0AF-11D0-F996-034723E01A34}"/>
              </a:ext>
            </a:extLst>
          </p:cNvPr>
          <p:cNvPicPr>
            <a:picLocks noGrp="1" noChangeAspect="1"/>
          </p:cNvPicPr>
          <p:nvPr>
            <p:ph idx="1"/>
          </p:nvPr>
        </p:nvPicPr>
        <p:blipFill>
          <a:blip r:embed="rId2"/>
          <a:stretch>
            <a:fillRect/>
          </a:stretch>
        </p:blipFill>
        <p:spPr>
          <a:xfrm>
            <a:off x="2294368" y="672031"/>
            <a:ext cx="6044855" cy="6175633"/>
          </a:xfrm>
        </p:spPr>
      </p:pic>
    </p:spTree>
    <p:extLst>
      <p:ext uri="{BB962C8B-B14F-4D97-AF65-F5344CB8AC3E}">
        <p14:creationId xmlns:p14="http://schemas.microsoft.com/office/powerpoint/2010/main" val="2474924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0F56B6-0978-6A87-600C-7C7FD0797383}"/>
              </a:ext>
            </a:extLst>
          </p:cNvPr>
          <p:cNvSpPr>
            <a:spLocks noGrp="1"/>
          </p:cNvSpPr>
          <p:nvPr>
            <p:ph type="title"/>
          </p:nvPr>
        </p:nvSpPr>
        <p:spPr>
          <a:xfrm>
            <a:off x="86227" y="4178"/>
            <a:ext cx="12029572" cy="1325563"/>
          </a:xfrm>
        </p:spPr>
        <p:txBody>
          <a:bodyPr/>
          <a:lstStyle/>
          <a:p>
            <a:r>
              <a:rPr lang="en-US" err="1">
                <a:solidFill>
                  <a:schemeClr val="tx1"/>
                </a:solidFill>
              </a:rPr>
              <a:t>Jianhao's</a:t>
            </a:r>
            <a:r>
              <a:rPr lang="en-US">
                <a:solidFill>
                  <a:schemeClr val="tx1"/>
                </a:solidFill>
              </a:rPr>
              <a:t> Query</a:t>
            </a:r>
          </a:p>
        </p:txBody>
      </p:sp>
      <p:pic>
        <p:nvPicPr>
          <p:cNvPr id="14" name="Content Placeholder 13" descr="A screenshot of a computer code&#10;&#10;Description automatically generated">
            <a:extLst>
              <a:ext uri="{FF2B5EF4-FFF2-40B4-BE49-F238E27FC236}">
                <a16:creationId xmlns:a16="http://schemas.microsoft.com/office/drawing/2014/main" id="{8B35BF17-FEFB-C755-0E4A-0485DC10F2C0}"/>
              </a:ext>
            </a:extLst>
          </p:cNvPr>
          <p:cNvPicPr>
            <a:picLocks noGrp="1" noChangeAspect="1"/>
          </p:cNvPicPr>
          <p:nvPr>
            <p:ph idx="1"/>
          </p:nvPr>
        </p:nvPicPr>
        <p:blipFill>
          <a:blip r:embed="rId2"/>
          <a:stretch>
            <a:fillRect/>
          </a:stretch>
        </p:blipFill>
        <p:spPr>
          <a:xfrm>
            <a:off x="88835" y="817063"/>
            <a:ext cx="6986350" cy="3489747"/>
          </a:xfrm>
        </p:spPr>
      </p:pic>
      <p:pic>
        <p:nvPicPr>
          <p:cNvPr id="15" name="Picture 14" descr="A screenshot of a computer&#10;&#10;Description automatically generated">
            <a:extLst>
              <a:ext uri="{FF2B5EF4-FFF2-40B4-BE49-F238E27FC236}">
                <a16:creationId xmlns:a16="http://schemas.microsoft.com/office/drawing/2014/main" id="{B4AE661B-7342-DA27-F835-90CF269DC555}"/>
              </a:ext>
            </a:extLst>
          </p:cNvPr>
          <p:cNvPicPr>
            <a:picLocks noChangeAspect="1"/>
          </p:cNvPicPr>
          <p:nvPr/>
        </p:nvPicPr>
        <p:blipFill>
          <a:blip r:embed="rId3"/>
          <a:stretch>
            <a:fillRect/>
          </a:stretch>
        </p:blipFill>
        <p:spPr>
          <a:xfrm>
            <a:off x="6091488" y="1236746"/>
            <a:ext cx="5543550" cy="5467350"/>
          </a:xfrm>
          <a:prstGeom prst="rect">
            <a:avLst/>
          </a:prstGeom>
        </p:spPr>
      </p:pic>
    </p:spTree>
    <p:extLst>
      <p:ext uri="{BB962C8B-B14F-4D97-AF65-F5344CB8AC3E}">
        <p14:creationId xmlns:p14="http://schemas.microsoft.com/office/powerpoint/2010/main" val="962292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Matthew's Stored Procedure #1</a:t>
            </a:r>
          </a:p>
        </p:txBody>
      </p:sp>
      <p:pic>
        <p:nvPicPr>
          <p:cNvPr id="8" name="Content Placeholder 7" descr="A screenshot of a computer program&#10;&#10;Description automatically generated">
            <a:extLst>
              <a:ext uri="{FF2B5EF4-FFF2-40B4-BE49-F238E27FC236}">
                <a16:creationId xmlns:a16="http://schemas.microsoft.com/office/drawing/2014/main" id="{7D72DD28-DC1A-90F9-A2BC-6B66F0DD72AA}"/>
              </a:ext>
            </a:extLst>
          </p:cNvPr>
          <p:cNvPicPr>
            <a:picLocks noGrp="1" noChangeAspect="1"/>
          </p:cNvPicPr>
          <p:nvPr>
            <p:ph idx="1"/>
          </p:nvPr>
        </p:nvPicPr>
        <p:blipFill>
          <a:blip r:embed="rId2"/>
          <a:stretch>
            <a:fillRect/>
          </a:stretch>
        </p:blipFill>
        <p:spPr>
          <a:xfrm>
            <a:off x="928464" y="734055"/>
            <a:ext cx="7208360" cy="6122469"/>
          </a:xfrm>
        </p:spPr>
      </p:pic>
    </p:spTree>
    <p:extLst>
      <p:ext uri="{BB962C8B-B14F-4D97-AF65-F5344CB8AC3E}">
        <p14:creationId xmlns:p14="http://schemas.microsoft.com/office/powerpoint/2010/main" val="127984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Jude Pierre To-do/NACE </a:t>
            </a:r>
          </a:p>
        </p:txBody>
      </p:sp>
      <p:pic>
        <p:nvPicPr>
          <p:cNvPr id="3" name="Content Placeholder 2" descr="A screenshot of a computer screen&#10;&#10;Description automatically generated">
            <a:extLst>
              <a:ext uri="{FF2B5EF4-FFF2-40B4-BE49-F238E27FC236}">
                <a16:creationId xmlns:a16="http://schemas.microsoft.com/office/drawing/2014/main" id="{9DB347EE-6AAA-4E26-9E9B-7D0CB133A156}"/>
              </a:ext>
            </a:extLst>
          </p:cNvPr>
          <p:cNvPicPr>
            <a:picLocks noGrp="1" noChangeAspect="1"/>
          </p:cNvPicPr>
          <p:nvPr>
            <p:ph idx="1"/>
          </p:nvPr>
        </p:nvPicPr>
        <p:blipFill>
          <a:blip r:embed="rId2"/>
          <a:stretch>
            <a:fillRect/>
          </a:stretch>
        </p:blipFill>
        <p:spPr>
          <a:xfrm>
            <a:off x="6773334" y="7670742"/>
            <a:ext cx="8596668" cy="3286562"/>
          </a:xfrm>
        </p:spPr>
      </p:pic>
      <p:pic>
        <p:nvPicPr>
          <p:cNvPr id="4" name="Picture 3" descr="A screenshot of a document&#10;&#10;Description automatically generated">
            <a:extLst>
              <a:ext uri="{FF2B5EF4-FFF2-40B4-BE49-F238E27FC236}">
                <a16:creationId xmlns:a16="http://schemas.microsoft.com/office/drawing/2014/main" id="{D3EF57D2-B514-7CCD-9F77-21A75ADB245D}"/>
              </a:ext>
            </a:extLst>
          </p:cNvPr>
          <p:cNvPicPr>
            <a:picLocks noChangeAspect="1"/>
          </p:cNvPicPr>
          <p:nvPr/>
        </p:nvPicPr>
        <p:blipFill>
          <a:blip r:embed="rId3"/>
          <a:stretch>
            <a:fillRect/>
          </a:stretch>
        </p:blipFill>
        <p:spPr>
          <a:xfrm>
            <a:off x="446723" y="970598"/>
            <a:ext cx="10089515" cy="4479925"/>
          </a:xfrm>
          <a:prstGeom prst="rect">
            <a:avLst/>
          </a:prstGeom>
        </p:spPr>
      </p:pic>
    </p:spTree>
    <p:extLst>
      <p:ext uri="{BB962C8B-B14F-4D97-AF65-F5344CB8AC3E}">
        <p14:creationId xmlns:p14="http://schemas.microsoft.com/office/powerpoint/2010/main" val="3043718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Matthew's Stored Procedure #2</a:t>
            </a:r>
          </a:p>
        </p:txBody>
      </p:sp>
      <p:pic>
        <p:nvPicPr>
          <p:cNvPr id="4" name="Content Placeholder 3" descr="A screenshot of a computer program&#10;&#10;Description automatically generated">
            <a:extLst>
              <a:ext uri="{FF2B5EF4-FFF2-40B4-BE49-F238E27FC236}">
                <a16:creationId xmlns:a16="http://schemas.microsoft.com/office/drawing/2014/main" id="{B6314FFF-6E27-A60A-B91B-29282532D312}"/>
              </a:ext>
            </a:extLst>
          </p:cNvPr>
          <p:cNvPicPr>
            <a:picLocks noGrp="1" noChangeAspect="1"/>
          </p:cNvPicPr>
          <p:nvPr>
            <p:ph idx="1"/>
          </p:nvPr>
        </p:nvPicPr>
        <p:blipFill>
          <a:blip r:embed="rId2"/>
          <a:stretch>
            <a:fillRect/>
          </a:stretch>
        </p:blipFill>
        <p:spPr>
          <a:xfrm>
            <a:off x="2112119" y="757446"/>
            <a:ext cx="4545444" cy="6100009"/>
          </a:xfrm>
        </p:spPr>
      </p:pic>
    </p:spTree>
    <p:extLst>
      <p:ext uri="{BB962C8B-B14F-4D97-AF65-F5344CB8AC3E}">
        <p14:creationId xmlns:p14="http://schemas.microsoft.com/office/powerpoint/2010/main" val="4243020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Jamal's Stored Procedure #1 </a:t>
            </a:r>
          </a:p>
        </p:txBody>
      </p:sp>
      <p:pic>
        <p:nvPicPr>
          <p:cNvPr id="3" name="Picture 2" descr="A screenshot of a computer program&#10;&#10;Description automatically generated">
            <a:extLst>
              <a:ext uri="{FF2B5EF4-FFF2-40B4-BE49-F238E27FC236}">
                <a16:creationId xmlns:a16="http://schemas.microsoft.com/office/drawing/2014/main" id="{332FF3C1-187A-6201-61CF-64D6ADB4D92F}"/>
              </a:ext>
            </a:extLst>
          </p:cNvPr>
          <p:cNvPicPr>
            <a:picLocks noChangeAspect="1"/>
          </p:cNvPicPr>
          <p:nvPr/>
        </p:nvPicPr>
        <p:blipFill>
          <a:blip r:embed="rId2"/>
          <a:stretch>
            <a:fillRect/>
          </a:stretch>
        </p:blipFill>
        <p:spPr>
          <a:xfrm>
            <a:off x="430094" y="665237"/>
            <a:ext cx="8537810" cy="6204857"/>
          </a:xfrm>
          <a:prstGeom prst="rect">
            <a:avLst/>
          </a:prstGeom>
        </p:spPr>
      </p:pic>
    </p:spTree>
    <p:extLst>
      <p:ext uri="{BB962C8B-B14F-4D97-AF65-F5344CB8AC3E}">
        <p14:creationId xmlns:p14="http://schemas.microsoft.com/office/powerpoint/2010/main" val="3324236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Jamal's Stored Query</a:t>
            </a:r>
          </a:p>
        </p:txBody>
      </p:sp>
      <p:pic>
        <p:nvPicPr>
          <p:cNvPr id="4" name="Content Placeholder 3" descr="A screenshot of a computer program&#10;&#10;Description automatically generated">
            <a:extLst>
              <a:ext uri="{FF2B5EF4-FFF2-40B4-BE49-F238E27FC236}">
                <a16:creationId xmlns:a16="http://schemas.microsoft.com/office/drawing/2014/main" id="{F71E9702-E6B3-58A6-1855-939ED8E4CC40}"/>
              </a:ext>
            </a:extLst>
          </p:cNvPr>
          <p:cNvPicPr>
            <a:picLocks noGrp="1" noChangeAspect="1"/>
          </p:cNvPicPr>
          <p:nvPr>
            <p:ph idx="1"/>
          </p:nvPr>
        </p:nvPicPr>
        <p:blipFill>
          <a:blip r:embed="rId2"/>
          <a:stretch>
            <a:fillRect/>
          </a:stretch>
        </p:blipFill>
        <p:spPr>
          <a:xfrm>
            <a:off x="88203" y="728198"/>
            <a:ext cx="9942881" cy="5394074"/>
          </a:xfrm>
        </p:spPr>
      </p:pic>
      <p:pic>
        <p:nvPicPr>
          <p:cNvPr id="7" name="Picture 6" descr="A screenshot of a spreadsheet&#10;&#10;Description automatically generated">
            <a:extLst>
              <a:ext uri="{FF2B5EF4-FFF2-40B4-BE49-F238E27FC236}">
                <a16:creationId xmlns:a16="http://schemas.microsoft.com/office/drawing/2014/main" id="{6F727E0C-291C-27E0-45E1-42E1137B53FA}"/>
              </a:ext>
            </a:extLst>
          </p:cNvPr>
          <p:cNvPicPr>
            <a:picLocks noChangeAspect="1"/>
          </p:cNvPicPr>
          <p:nvPr/>
        </p:nvPicPr>
        <p:blipFill>
          <a:blip r:embed="rId3"/>
          <a:stretch>
            <a:fillRect/>
          </a:stretch>
        </p:blipFill>
        <p:spPr>
          <a:xfrm>
            <a:off x="7763745" y="2059875"/>
            <a:ext cx="4528170" cy="4800329"/>
          </a:xfrm>
          <a:prstGeom prst="rect">
            <a:avLst/>
          </a:prstGeom>
        </p:spPr>
      </p:pic>
    </p:spTree>
    <p:extLst>
      <p:ext uri="{BB962C8B-B14F-4D97-AF65-F5344CB8AC3E}">
        <p14:creationId xmlns:p14="http://schemas.microsoft.com/office/powerpoint/2010/main" val="3140468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Osvaldo's Stored Procedure #1</a:t>
            </a:r>
          </a:p>
        </p:txBody>
      </p:sp>
      <p:pic>
        <p:nvPicPr>
          <p:cNvPr id="8" name="Content Placeholder 7" descr="A screenshot of a computer program&#10;&#10;Description automatically generated">
            <a:extLst>
              <a:ext uri="{FF2B5EF4-FFF2-40B4-BE49-F238E27FC236}">
                <a16:creationId xmlns:a16="http://schemas.microsoft.com/office/drawing/2014/main" id="{399052C7-E570-5CE2-9816-FB00DC38478E}"/>
              </a:ext>
            </a:extLst>
          </p:cNvPr>
          <p:cNvPicPr>
            <a:picLocks noGrp="1" noChangeAspect="1"/>
          </p:cNvPicPr>
          <p:nvPr>
            <p:ph idx="1"/>
          </p:nvPr>
        </p:nvPicPr>
        <p:blipFill>
          <a:blip r:embed="rId2"/>
          <a:stretch>
            <a:fillRect/>
          </a:stretch>
        </p:blipFill>
        <p:spPr>
          <a:xfrm>
            <a:off x="457182" y="667378"/>
            <a:ext cx="8475092" cy="5728045"/>
          </a:xfrm>
        </p:spPr>
      </p:pic>
    </p:spTree>
    <p:extLst>
      <p:ext uri="{BB962C8B-B14F-4D97-AF65-F5344CB8AC3E}">
        <p14:creationId xmlns:p14="http://schemas.microsoft.com/office/powerpoint/2010/main" val="3038538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Osvaldo's Stored Procedure #2</a:t>
            </a:r>
          </a:p>
        </p:txBody>
      </p:sp>
      <p:pic>
        <p:nvPicPr>
          <p:cNvPr id="6" name="Content Placeholder 5" descr="A screenshot of a computer&#10;&#10;Description automatically generated">
            <a:extLst>
              <a:ext uri="{FF2B5EF4-FFF2-40B4-BE49-F238E27FC236}">
                <a16:creationId xmlns:a16="http://schemas.microsoft.com/office/drawing/2014/main" id="{03E8DDA2-A8F4-3E7E-723F-0F93E8AF867A}"/>
              </a:ext>
            </a:extLst>
          </p:cNvPr>
          <p:cNvPicPr>
            <a:picLocks noGrp="1" noChangeAspect="1"/>
          </p:cNvPicPr>
          <p:nvPr>
            <p:ph idx="1"/>
          </p:nvPr>
        </p:nvPicPr>
        <p:blipFill>
          <a:blip r:embed="rId2"/>
          <a:stretch>
            <a:fillRect/>
          </a:stretch>
        </p:blipFill>
        <p:spPr>
          <a:xfrm>
            <a:off x="475698" y="667377"/>
            <a:ext cx="9923574" cy="5612591"/>
          </a:xfrm>
        </p:spPr>
      </p:pic>
    </p:spTree>
    <p:extLst>
      <p:ext uri="{BB962C8B-B14F-4D97-AF65-F5344CB8AC3E}">
        <p14:creationId xmlns:p14="http://schemas.microsoft.com/office/powerpoint/2010/main" val="179352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Osvaldo's Stored Procedure #3</a:t>
            </a:r>
          </a:p>
        </p:txBody>
      </p:sp>
      <p:pic>
        <p:nvPicPr>
          <p:cNvPr id="18" name="Content Placeholder 17" descr="A screenshot of a computer&#10;&#10;Description automatically generated">
            <a:extLst>
              <a:ext uri="{FF2B5EF4-FFF2-40B4-BE49-F238E27FC236}">
                <a16:creationId xmlns:a16="http://schemas.microsoft.com/office/drawing/2014/main" id="{2B7FCBA8-19A0-D143-C60E-59E945D07DB4}"/>
              </a:ext>
            </a:extLst>
          </p:cNvPr>
          <p:cNvPicPr>
            <a:picLocks noGrp="1" noChangeAspect="1"/>
          </p:cNvPicPr>
          <p:nvPr>
            <p:ph idx="1"/>
          </p:nvPr>
        </p:nvPicPr>
        <p:blipFill>
          <a:blip r:embed="rId2"/>
          <a:stretch>
            <a:fillRect/>
          </a:stretch>
        </p:blipFill>
        <p:spPr>
          <a:xfrm>
            <a:off x="848965" y="660051"/>
            <a:ext cx="6464748" cy="6074409"/>
          </a:xfrm>
        </p:spPr>
      </p:pic>
    </p:spTree>
    <p:extLst>
      <p:ext uri="{BB962C8B-B14F-4D97-AF65-F5344CB8AC3E}">
        <p14:creationId xmlns:p14="http://schemas.microsoft.com/office/powerpoint/2010/main" val="955767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A0DD-BF52-2A6B-B475-6AF04EB4A501}"/>
              </a:ext>
            </a:extLst>
          </p:cNvPr>
          <p:cNvSpPr>
            <a:spLocks noGrp="1"/>
          </p:cNvSpPr>
          <p:nvPr>
            <p:ph type="title"/>
          </p:nvPr>
        </p:nvSpPr>
        <p:spPr/>
        <p:txBody>
          <a:bodyPr/>
          <a:lstStyle/>
          <a:p>
            <a:r>
              <a:rPr lang="en-US">
                <a:solidFill>
                  <a:schemeClr val="tx1"/>
                </a:solidFill>
              </a:rPr>
              <a:t>Osvaldo's Stored Query</a:t>
            </a:r>
          </a:p>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B18EB535-3344-D80F-01D4-42BD4C64BD08}"/>
              </a:ext>
            </a:extLst>
          </p:cNvPr>
          <p:cNvPicPr>
            <a:picLocks noGrp="1" noChangeAspect="1"/>
          </p:cNvPicPr>
          <p:nvPr>
            <p:ph idx="1"/>
          </p:nvPr>
        </p:nvPicPr>
        <p:blipFill>
          <a:blip r:embed="rId2"/>
          <a:stretch>
            <a:fillRect/>
          </a:stretch>
        </p:blipFill>
        <p:spPr>
          <a:xfrm>
            <a:off x="86519" y="1270252"/>
            <a:ext cx="6128719" cy="3030542"/>
          </a:xfrm>
        </p:spPr>
      </p:pic>
      <p:pic>
        <p:nvPicPr>
          <p:cNvPr id="3" name="Picture 2" descr="A screenshot of a computer&#10;&#10;Description automatically generated">
            <a:extLst>
              <a:ext uri="{FF2B5EF4-FFF2-40B4-BE49-F238E27FC236}">
                <a16:creationId xmlns:a16="http://schemas.microsoft.com/office/drawing/2014/main" id="{1CE55ACA-FF55-A2D7-F23E-53A1D01498DE}"/>
              </a:ext>
            </a:extLst>
          </p:cNvPr>
          <p:cNvPicPr>
            <a:picLocks noChangeAspect="1"/>
          </p:cNvPicPr>
          <p:nvPr/>
        </p:nvPicPr>
        <p:blipFill>
          <a:blip r:embed="rId3"/>
          <a:stretch>
            <a:fillRect/>
          </a:stretch>
        </p:blipFill>
        <p:spPr>
          <a:xfrm>
            <a:off x="6332371" y="1550068"/>
            <a:ext cx="4600575" cy="4419600"/>
          </a:xfrm>
          <a:prstGeom prst="rect">
            <a:avLst/>
          </a:prstGeom>
        </p:spPr>
      </p:pic>
    </p:spTree>
    <p:extLst>
      <p:ext uri="{BB962C8B-B14F-4D97-AF65-F5344CB8AC3E}">
        <p14:creationId xmlns:p14="http://schemas.microsoft.com/office/powerpoint/2010/main" val="2724689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8FFAE6F-611A-8F14-6972-32E5CF633C48}"/>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baseline="0">
                <a:solidFill>
                  <a:schemeClr val="tx1"/>
                </a:solidFill>
                <a:latin typeface="+mj-lt"/>
                <a:ea typeface="+mj-ea"/>
                <a:cs typeface="+mj-cs"/>
              </a:rPr>
              <a:t>Database Test Queries</a:t>
            </a:r>
            <a:r>
              <a:rPr lang="en-US" sz="5400" kern="1200">
                <a:solidFill>
                  <a:schemeClr val="tx1"/>
                </a:solidFill>
                <a:latin typeface="+mj-lt"/>
                <a:ea typeface="+mj-ea"/>
                <a:cs typeface="+mj-cs"/>
              </a:rPr>
              <a:t> (Notebook)</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Database">
            <a:extLst>
              <a:ext uri="{FF2B5EF4-FFF2-40B4-BE49-F238E27FC236}">
                <a16:creationId xmlns:a16="http://schemas.microsoft.com/office/drawing/2014/main" id="{43B10D95-4E7E-12EC-BD6A-2EE7BB82C4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145521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0FCD5175-BB7D-39EA-499E-3F0B348C93FE}"/>
              </a:ext>
            </a:extLst>
          </p:cNvPr>
          <p:cNvPicPr>
            <a:picLocks noGrp="1" noChangeAspect="1"/>
          </p:cNvPicPr>
          <p:nvPr>
            <p:ph idx="1"/>
          </p:nvPr>
        </p:nvPicPr>
        <p:blipFill>
          <a:blip r:embed="rId2"/>
          <a:stretch>
            <a:fillRect/>
          </a:stretch>
        </p:blipFill>
        <p:spPr>
          <a:xfrm>
            <a:off x="3565" y="1347350"/>
            <a:ext cx="5123553" cy="2306853"/>
          </a:xfrm>
        </p:spPr>
      </p:pic>
      <p:pic>
        <p:nvPicPr>
          <p:cNvPr id="3" name="Picture 2" descr="A screenshot of a data&#10;&#10;Description automatically generated">
            <a:extLst>
              <a:ext uri="{FF2B5EF4-FFF2-40B4-BE49-F238E27FC236}">
                <a16:creationId xmlns:a16="http://schemas.microsoft.com/office/drawing/2014/main" id="{892032D6-AE54-0F98-7D7D-4506C60AA115}"/>
              </a:ext>
            </a:extLst>
          </p:cNvPr>
          <p:cNvPicPr>
            <a:picLocks noChangeAspect="1"/>
          </p:cNvPicPr>
          <p:nvPr/>
        </p:nvPicPr>
        <p:blipFill>
          <a:blip r:embed="rId3"/>
          <a:stretch>
            <a:fillRect/>
          </a:stretch>
        </p:blipFill>
        <p:spPr>
          <a:xfrm>
            <a:off x="5126706" y="1402180"/>
            <a:ext cx="4505325" cy="4514850"/>
          </a:xfrm>
          <a:prstGeom prst="rect">
            <a:avLst/>
          </a:prstGeom>
        </p:spPr>
      </p:pic>
    </p:spTree>
    <p:extLst>
      <p:ext uri="{BB962C8B-B14F-4D97-AF65-F5344CB8AC3E}">
        <p14:creationId xmlns:p14="http://schemas.microsoft.com/office/powerpoint/2010/main" val="790085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Description automatically generated">
            <a:extLst>
              <a:ext uri="{FF2B5EF4-FFF2-40B4-BE49-F238E27FC236}">
                <a16:creationId xmlns:a16="http://schemas.microsoft.com/office/drawing/2014/main" id="{4DF9AF86-FFF1-9214-E925-A3F3DA70403A}"/>
              </a:ext>
            </a:extLst>
          </p:cNvPr>
          <p:cNvPicPr>
            <a:picLocks noGrp="1" noChangeAspect="1"/>
          </p:cNvPicPr>
          <p:nvPr>
            <p:ph idx="1"/>
          </p:nvPr>
        </p:nvPicPr>
        <p:blipFill>
          <a:blip r:embed="rId2"/>
          <a:stretch>
            <a:fillRect/>
          </a:stretch>
        </p:blipFill>
        <p:spPr>
          <a:xfrm>
            <a:off x="3566" y="608715"/>
            <a:ext cx="5749195" cy="2492731"/>
          </a:xfrm>
        </p:spPr>
      </p:pic>
      <p:pic>
        <p:nvPicPr>
          <p:cNvPr id="5" name="Picture 4" descr="A table of numbers and letters&#10;&#10;Description automatically generated">
            <a:extLst>
              <a:ext uri="{FF2B5EF4-FFF2-40B4-BE49-F238E27FC236}">
                <a16:creationId xmlns:a16="http://schemas.microsoft.com/office/drawing/2014/main" id="{7C2073B6-0FBD-3BDE-A29D-8907A302FD02}"/>
              </a:ext>
            </a:extLst>
          </p:cNvPr>
          <p:cNvPicPr>
            <a:picLocks noChangeAspect="1"/>
          </p:cNvPicPr>
          <p:nvPr/>
        </p:nvPicPr>
        <p:blipFill>
          <a:blip r:embed="rId3"/>
          <a:stretch>
            <a:fillRect/>
          </a:stretch>
        </p:blipFill>
        <p:spPr>
          <a:xfrm>
            <a:off x="6097253" y="860007"/>
            <a:ext cx="3667125" cy="5438775"/>
          </a:xfrm>
          <a:prstGeom prst="rect">
            <a:avLst/>
          </a:prstGeom>
        </p:spPr>
      </p:pic>
    </p:spTree>
    <p:extLst>
      <p:ext uri="{BB962C8B-B14F-4D97-AF65-F5344CB8AC3E}">
        <p14:creationId xmlns:p14="http://schemas.microsoft.com/office/powerpoint/2010/main" val="72179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Faisal </a:t>
            </a:r>
            <a:r>
              <a:rPr lang="en-US" err="1">
                <a:solidFill>
                  <a:schemeClr val="tx1"/>
                </a:solidFill>
              </a:rPr>
              <a:t>Areefin</a:t>
            </a:r>
            <a:r>
              <a:rPr lang="en-US">
                <a:solidFill>
                  <a:schemeClr val="tx1"/>
                </a:solidFill>
              </a:rPr>
              <a:t> To-do/NACE: Teamwork</a:t>
            </a:r>
          </a:p>
        </p:txBody>
      </p:sp>
      <p:pic>
        <p:nvPicPr>
          <p:cNvPr id="13" name="Picture 12" descr="A screenshot of a data report&#10;&#10;Description automatically generated">
            <a:extLst>
              <a:ext uri="{FF2B5EF4-FFF2-40B4-BE49-F238E27FC236}">
                <a16:creationId xmlns:a16="http://schemas.microsoft.com/office/drawing/2014/main" id="{64A3374C-E00D-C1AD-01C1-A055CF389FCB}"/>
              </a:ext>
            </a:extLst>
          </p:cNvPr>
          <p:cNvPicPr>
            <a:picLocks noChangeAspect="1"/>
          </p:cNvPicPr>
          <p:nvPr/>
        </p:nvPicPr>
        <p:blipFill>
          <a:blip r:embed="rId2"/>
          <a:stretch>
            <a:fillRect/>
          </a:stretch>
        </p:blipFill>
        <p:spPr>
          <a:xfrm>
            <a:off x="711200" y="849847"/>
            <a:ext cx="10769600" cy="4447106"/>
          </a:xfrm>
          <a:prstGeom prst="rect">
            <a:avLst/>
          </a:prstGeom>
        </p:spPr>
      </p:pic>
      <p:sp>
        <p:nvSpPr>
          <p:cNvPr id="15" name="Content Placeholder 14">
            <a:extLst>
              <a:ext uri="{FF2B5EF4-FFF2-40B4-BE49-F238E27FC236}">
                <a16:creationId xmlns:a16="http://schemas.microsoft.com/office/drawing/2014/main" id="{983A4607-2B37-0840-9CA0-5AA81F824499}"/>
              </a:ext>
            </a:extLst>
          </p:cNvPr>
          <p:cNvSpPr>
            <a:spLocks noGrp="1"/>
          </p:cNvSpPr>
          <p:nvPr>
            <p:ph idx="1"/>
          </p:nvPr>
        </p:nvSpPr>
        <p:spPr>
          <a:xfrm>
            <a:off x="636694" y="1490029"/>
            <a:ext cx="8596668" cy="3880773"/>
          </a:xfrm>
        </p:spPr>
        <p:txBody>
          <a:bodyPr/>
          <a:lstStyle/>
          <a:p>
            <a:endParaRPr lang="en-US"/>
          </a:p>
        </p:txBody>
      </p:sp>
      <p:sp>
        <p:nvSpPr>
          <p:cNvPr id="16" name="TextBox 15">
            <a:extLst>
              <a:ext uri="{FF2B5EF4-FFF2-40B4-BE49-F238E27FC236}">
                <a16:creationId xmlns:a16="http://schemas.microsoft.com/office/drawing/2014/main" id="{C303D70E-A91C-704A-8751-0F055F693D2B}"/>
              </a:ext>
            </a:extLst>
          </p:cNvPr>
          <p:cNvSpPr txBox="1"/>
          <p:nvPr/>
        </p:nvSpPr>
        <p:spPr>
          <a:xfrm>
            <a:off x="711199" y="5557520"/>
            <a:ext cx="107696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Maintained accountability for individual and team tasks and deliverables.</a:t>
            </a:r>
            <a:endParaRPr lang="en-US"/>
          </a:p>
          <a:p>
            <a:pPr marL="285750" indent="-285750">
              <a:buFont typeface="Arial"/>
              <a:buChar char="•"/>
            </a:pPr>
            <a:r>
              <a:rPr lang="en-US">
                <a:ea typeface="+mn-lt"/>
                <a:cs typeface="+mn-lt"/>
              </a:rPr>
              <a:t>Collaborated with others during the database design process. </a:t>
            </a:r>
            <a:endParaRPr lang="en-US"/>
          </a:p>
          <a:p>
            <a:pPr marL="285750" indent="-285750">
              <a:buFont typeface="Arial"/>
              <a:buChar char="•"/>
            </a:pPr>
            <a:r>
              <a:rPr lang="en-US">
                <a:ea typeface="+mn-lt"/>
                <a:cs typeface="+mn-lt"/>
              </a:rPr>
              <a:t>Utilized personal abilities and knowledge to complement those of others.</a:t>
            </a:r>
            <a:endParaRPr lang="en-US"/>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3601582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23CFBB05-016D-70E8-E02B-1F0B264565BB}"/>
              </a:ext>
            </a:extLst>
          </p:cNvPr>
          <p:cNvPicPr>
            <a:picLocks noGrp="1" noChangeAspect="1"/>
          </p:cNvPicPr>
          <p:nvPr>
            <p:ph idx="1"/>
          </p:nvPr>
        </p:nvPicPr>
        <p:blipFill>
          <a:blip r:embed="rId2"/>
          <a:stretch>
            <a:fillRect/>
          </a:stretch>
        </p:blipFill>
        <p:spPr>
          <a:xfrm>
            <a:off x="83776" y="1814522"/>
            <a:ext cx="8077305" cy="3415869"/>
          </a:xfrm>
        </p:spPr>
      </p:pic>
      <p:pic>
        <p:nvPicPr>
          <p:cNvPr id="3" name="Picture 2" descr="A screenshot of a computer&#10;&#10;Description automatically generated">
            <a:extLst>
              <a:ext uri="{FF2B5EF4-FFF2-40B4-BE49-F238E27FC236}">
                <a16:creationId xmlns:a16="http://schemas.microsoft.com/office/drawing/2014/main" id="{4BB75B46-F58A-E216-7E74-031495DA948F}"/>
              </a:ext>
            </a:extLst>
          </p:cNvPr>
          <p:cNvPicPr>
            <a:picLocks noChangeAspect="1"/>
          </p:cNvPicPr>
          <p:nvPr/>
        </p:nvPicPr>
        <p:blipFill>
          <a:blip r:embed="rId3"/>
          <a:stretch>
            <a:fillRect/>
          </a:stretch>
        </p:blipFill>
        <p:spPr>
          <a:xfrm>
            <a:off x="6093995" y="2345908"/>
            <a:ext cx="4495800" cy="3609975"/>
          </a:xfrm>
          <a:prstGeom prst="rect">
            <a:avLst/>
          </a:prstGeom>
        </p:spPr>
      </p:pic>
    </p:spTree>
    <p:extLst>
      <p:ext uri="{BB962C8B-B14F-4D97-AF65-F5344CB8AC3E}">
        <p14:creationId xmlns:p14="http://schemas.microsoft.com/office/powerpoint/2010/main" val="2149231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computer program&#10;&#10;Description automatically generated">
            <a:extLst>
              <a:ext uri="{FF2B5EF4-FFF2-40B4-BE49-F238E27FC236}">
                <a16:creationId xmlns:a16="http://schemas.microsoft.com/office/drawing/2014/main" id="{16608537-F849-4871-5534-E23CCCCBB171}"/>
              </a:ext>
            </a:extLst>
          </p:cNvPr>
          <p:cNvPicPr>
            <a:picLocks noChangeAspect="1"/>
          </p:cNvPicPr>
          <p:nvPr/>
        </p:nvPicPr>
        <p:blipFill>
          <a:blip r:embed="rId2"/>
          <a:stretch>
            <a:fillRect/>
          </a:stretch>
        </p:blipFill>
        <p:spPr>
          <a:xfrm>
            <a:off x="3698473" y="611273"/>
            <a:ext cx="5758866" cy="2451197"/>
          </a:xfrm>
          <a:prstGeom prst="rect">
            <a:avLst/>
          </a:prstGeom>
        </p:spPr>
      </p:pic>
      <p:pic>
        <p:nvPicPr>
          <p:cNvPr id="8" name="Picture 7" descr="A screenshot of a data&#10;&#10;Description automatically generated">
            <a:extLst>
              <a:ext uri="{FF2B5EF4-FFF2-40B4-BE49-F238E27FC236}">
                <a16:creationId xmlns:a16="http://schemas.microsoft.com/office/drawing/2014/main" id="{33C5A448-77D6-09FF-5EAE-DF4426210DFC}"/>
              </a:ext>
            </a:extLst>
          </p:cNvPr>
          <p:cNvPicPr>
            <a:picLocks noChangeAspect="1"/>
          </p:cNvPicPr>
          <p:nvPr/>
        </p:nvPicPr>
        <p:blipFill>
          <a:blip r:embed="rId3"/>
          <a:stretch>
            <a:fillRect/>
          </a:stretch>
        </p:blipFill>
        <p:spPr>
          <a:xfrm>
            <a:off x="4066615" y="3170589"/>
            <a:ext cx="5204426" cy="3260431"/>
          </a:xfrm>
          <a:prstGeom prst="rect">
            <a:avLst/>
          </a:prstGeom>
        </p:spPr>
      </p:pic>
    </p:spTree>
    <p:extLst>
      <p:ext uri="{BB962C8B-B14F-4D97-AF65-F5344CB8AC3E}">
        <p14:creationId xmlns:p14="http://schemas.microsoft.com/office/powerpoint/2010/main" val="2293079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A screenshot of a computer&#10;&#10;Description automatically generated">
            <a:extLst>
              <a:ext uri="{FF2B5EF4-FFF2-40B4-BE49-F238E27FC236}">
                <a16:creationId xmlns:a16="http://schemas.microsoft.com/office/drawing/2014/main" id="{965D8221-16A4-1F85-40DA-1C4F5401432C}"/>
              </a:ext>
            </a:extLst>
          </p:cNvPr>
          <p:cNvPicPr>
            <a:picLocks noGrp="1" noChangeAspect="1"/>
          </p:cNvPicPr>
          <p:nvPr>
            <p:ph idx="1"/>
          </p:nvPr>
        </p:nvPicPr>
        <p:blipFill rotWithShape="1">
          <a:blip r:embed="rId2"/>
          <a:srcRect l="-811" t="1432" b="-2148"/>
          <a:stretch/>
        </p:blipFill>
        <p:spPr>
          <a:xfrm>
            <a:off x="7600061" y="2001040"/>
            <a:ext cx="3907449" cy="3310875"/>
          </a:xfrm>
        </p:spPr>
      </p:pic>
      <p:pic>
        <p:nvPicPr>
          <p:cNvPr id="4" name="Content Placeholder 3" descr="A screenshot of a computer&#10;&#10;Description automatically generated">
            <a:extLst>
              <a:ext uri="{FF2B5EF4-FFF2-40B4-BE49-F238E27FC236}">
                <a16:creationId xmlns:a16="http://schemas.microsoft.com/office/drawing/2014/main" id="{A0C27CB6-CA27-000D-6762-0C76F3803F11}"/>
              </a:ext>
            </a:extLst>
          </p:cNvPr>
          <p:cNvPicPr>
            <a:picLocks noChangeAspect="1"/>
          </p:cNvPicPr>
          <p:nvPr/>
        </p:nvPicPr>
        <p:blipFill>
          <a:blip r:embed="rId3"/>
          <a:stretch>
            <a:fillRect/>
          </a:stretch>
        </p:blipFill>
        <p:spPr>
          <a:xfrm>
            <a:off x="173687" y="1623738"/>
            <a:ext cx="6877764" cy="3406333"/>
          </a:xfrm>
          <a:prstGeom prst="rect">
            <a:avLst/>
          </a:prstGeom>
        </p:spPr>
      </p:pic>
    </p:spTree>
    <p:extLst>
      <p:ext uri="{BB962C8B-B14F-4D97-AF65-F5344CB8AC3E}">
        <p14:creationId xmlns:p14="http://schemas.microsoft.com/office/powerpoint/2010/main" val="6364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20B8-18FD-9C9E-C1F1-3F997781A4E7}"/>
              </a:ext>
            </a:extLst>
          </p:cNvPr>
          <p:cNvSpPr>
            <a:spLocks noGrp="1"/>
          </p:cNvSpPr>
          <p:nvPr>
            <p:ph type="title"/>
          </p:nvPr>
        </p:nvSpPr>
        <p:spPr>
          <a:xfrm>
            <a:off x="677334" y="609600"/>
            <a:ext cx="8596668" cy="1320800"/>
          </a:xfrm>
        </p:spPr>
        <p:txBody>
          <a:bodyPr>
            <a:normAutofit/>
          </a:bodyPr>
          <a:lstStyle/>
          <a:p>
            <a:endParaRPr lang="en-US"/>
          </a:p>
        </p:txBody>
      </p:sp>
      <p:pic>
        <p:nvPicPr>
          <p:cNvPr id="3" name="Content Placeholder 2" descr="A screenshot of a computer&#10;&#10;Description automatically generated">
            <a:extLst>
              <a:ext uri="{FF2B5EF4-FFF2-40B4-BE49-F238E27FC236}">
                <a16:creationId xmlns:a16="http://schemas.microsoft.com/office/drawing/2014/main" id="{2BC28FE8-D1A0-EFCB-E55C-37584CB1A5A5}"/>
              </a:ext>
            </a:extLst>
          </p:cNvPr>
          <p:cNvPicPr>
            <a:picLocks noGrp="1" noChangeAspect="1"/>
          </p:cNvPicPr>
          <p:nvPr>
            <p:ph idx="1"/>
          </p:nvPr>
        </p:nvPicPr>
        <p:blipFill>
          <a:blip r:embed="rId2"/>
          <a:stretch>
            <a:fillRect/>
          </a:stretch>
        </p:blipFill>
        <p:spPr>
          <a:xfrm>
            <a:off x="440991" y="4231849"/>
            <a:ext cx="10415197" cy="1841380"/>
          </a:xfrm>
        </p:spPr>
      </p:pic>
      <p:pic>
        <p:nvPicPr>
          <p:cNvPr id="5" name="Picture 4" descr="A screenshot of a computer&#10;&#10;Description automatically generated">
            <a:extLst>
              <a:ext uri="{FF2B5EF4-FFF2-40B4-BE49-F238E27FC236}">
                <a16:creationId xmlns:a16="http://schemas.microsoft.com/office/drawing/2014/main" id="{58F1C7EE-0E5C-B1D0-772B-A8E35F2073BC}"/>
              </a:ext>
            </a:extLst>
          </p:cNvPr>
          <p:cNvPicPr>
            <a:picLocks noChangeAspect="1"/>
          </p:cNvPicPr>
          <p:nvPr/>
        </p:nvPicPr>
        <p:blipFill>
          <a:blip r:embed="rId3"/>
          <a:stretch>
            <a:fillRect/>
          </a:stretch>
        </p:blipFill>
        <p:spPr>
          <a:xfrm>
            <a:off x="345650" y="135599"/>
            <a:ext cx="8940850" cy="4089979"/>
          </a:xfrm>
          <a:prstGeom prst="rect">
            <a:avLst/>
          </a:prstGeom>
        </p:spPr>
      </p:pic>
    </p:spTree>
    <p:extLst>
      <p:ext uri="{BB962C8B-B14F-4D97-AF65-F5344CB8AC3E}">
        <p14:creationId xmlns:p14="http://schemas.microsoft.com/office/powerpoint/2010/main" val="3989145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1991593" y="2765714"/>
            <a:ext cx="8596668" cy="1320800"/>
          </a:xfrm>
        </p:spPr>
        <p:txBody>
          <a:bodyPr>
            <a:normAutofit/>
          </a:bodyPr>
          <a:lstStyle/>
          <a:p>
            <a:r>
              <a:rPr lang="en-US" sz="6000">
                <a:solidFill>
                  <a:schemeClr val="tx1"/>
                </a:solidFill>
                <a:latin typeface="Cambria Math"/>
                <a:ea typeface="Cambria Math"/>
              </a:rPr>
              <a:t>JDBC Execution</a:t>
            </a:r>
            <a:endParaRPr lang="en-US" sz="6000">
              <a:solidFill>
                <a:schemeClr val="tx1"/>
              </a:solidFill>
              <a:highlight>
                <a:srgbClr val="FFFF00"/>
              </a:highlight>
              <a:latin typeface="Cambria Math"/>
              <a:ea typeface="Cambria Math"/>
            </a:endParaRPr>
          </a:p>
        </p:txBody>
      </p:sp>
      <p:sp>
        <p:nvSpPr>
          <p:cNvPr id="30" name="Isosceles Triangle 2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4" name="Straight Connector 3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C380E716-5514-D5B2-1C8E-7478102E57CB}"/>
              </a:ext>
            </a:extLst>
          </p:cNvPr>
          <p:cNvSpPr>
            <a:spLocks noGrp="1"/>
          </p:cNvSpPr>
          <p:nvPr>
            <p:ph idx="1"/>
          </p:nvPr>
        </p:nvSpPr>
        <p:spPr>
          <a:xfrm>
            <a:off x="1333502" y="2160590"/>
            <a:ext cx="8470898" cy="3429260"/>
          </a:xfrm>
        </p:spPr>
        <p:txBody>
          <a:bodyPr vert="horz" lIns="91440" tIns="45720" rIns="91440" bIns="45720" rtlCol="0" anchor="t">
            <a:normAutofit/>
          </a:bodyPr>
          <a:lstStyle/>
          <a:p>
            <a:endParaRPr lang="en-US"/>
          </a:p>
          <a:p>
            <a:endParaRPr lang="en-US"/>
          </a:p>
          <a:p>
            <a:endParaRPr lang="en-US"/>
          </a:p>
          <a:p>
            <a:endParaRPr lang="en-US"/>
          </a:p>
          <a:p>
            <a:r>
              <a:rPr lang="en-US"/>
              <a:t>Procedures:</a:t>
            </a:r>
          </a:p>
          <a:p>
            <a:r>
              <a:rPr lang="en-US" err="1"/>
              <a:t>Load_QueensCourseSchedule</a:t>
            </a:r>
          </a:p>
          <a:p>
            <a:r>
              <a:rPr lang="en-US"/>
              <a:t>Process.usp_ShowWorkflowSteps</a:t>
            </a:r>
          </a:p>
        </p:txBody>
      </p:sp>
      <p:sp>
        <p:nvSpPr>
          <p:cNvPr id="3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155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8FFAE6F-611A-8F14-6972-32E5CF633C48}"/>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baseline="0">
                <a:solidFill>
                  <a:schemeClr val="tx1"/>
                </a:solidFill>
                <a:latin typeface="+mj-lt"/>
                <a:ea typeface="+mj-ea"/>
                <a:cs typeface="+mj-cs"/>
              </a:rPr>
              <a:t>Database Test Queries</a:t>
            </a:r>
            <a:r>
              <a:rPr lang="en-US" sz="5400" kern="1200">
                <a:solidFill>
                  <a:schemeClr val="tx1"/>
                </a:solidFill>
                <a:latin typeface="+mj-lt"/>
                <a:ea typeface="+mj-ea"/>
                <a:cs typeface="+mj-cs"/>
              </a:rPr>
              <a:t> (</a:t>
            </a:r>
            <a:r>
              <a:rPr lang="en-US" sz="5400">
                <a:solidFill>
                  <a:schemeClr val="tx1"/>
                </a:solidFill>
              </a:rPr>
              <a:t>JDBC</a:t>
            </a:r>
            <a:r>
              <a:rPr lang="en-US" sz="5400" kern="1200">
                <a:solidFill>
                  <a:schemeClr val="tx1"/>
                </a:solidFill>
                <a:latin typeface="+mj-lt"/>
                <a:ea typeface="+mj-ea"/>
                <a:cs typeface="+mj-cs"/>
              </a:rPr>
              <a:t>)</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Database">
            <a:extLst>
              <a:ext uri="{FF2B5EF4-FFF2-40B4-BE49-F238E27FC236}">
                <a16:creationId xmlns:a16="http://schemas.microsoft.com/office/drawing/2014/main" id="{43B10D95-4E7E-12EC-BD6A-2EE7BB82C4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4149470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8"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8" name="Straight Connector 17">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BFB7A-5253-A7E7-A5F2-DAA3534A95F1}"/>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END</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874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err="1">
                <a:solidFill>
                  <a:schemeClr val="tx1"/>
                </a:solidFill>
              </a:rPr>
              <a:t>Jianhao</a:t>
            </a:r>
            <a:r>
              <a:rPr lang="en-US">
                <a:solidFill>
                  <a:schemeClr val="tx1"/>
                </a:solidFill>
              </a:rPr>
              <a:t> Jin To-do/NACE </a:t>
            </a:r>
          </a:p>
        </p:txBody>
      </p:sp>
      <p:pic>
        <p:nvPicPr>
          <p:cNvPr id="6" name="Content Placeholder 5" descr="A screenshot of a computer&#10;&#10;Description automatically generated">
            <a:extLst>
              <a:ext uri="{FF2B5EF4-FFF2-40B4-BE49-F238E27FC236}">
                <a16:creationId xmlns:a16="http://schemas.microsoft.com/office/drawing/2014/main" id="{2430A923-3961-D0BF-F380-D887466656BA}"/>
              </a:ext>
            </a:extLst>
          </p:cNvPr>
          <p:cNvPicPr>
            <a:picLocks noGrp="1" noChangeAspect="1"/>
          </p:cNvPicPr>
          <p:nvPr>
            <p:ph idx="1"/>
          </p:nvPr>
        </p:nvPicPr>
        <p:blipFill>
          <a:blip r:embed="rId2"/>
          <a:stretch>
            <a:fillRect/>
          </a:stretch>
        </p:blipFill>
        <p:spPr>
          <a:xfrm>
            <a:off x="726" y="667905"/>
            <a:ext cx="12194129" cy="5916251"/>
          </a:xfrm>
        </p:spPr>
      </p:pic>
    </p:spTree>
    <p:extLst>
      <p:ext uri="{BB962C8B-B14F-4D97-AF65-F5344CB8AC3E}">
        <p14:creationId xmlns:p14="http://schemas.microsoft.com/office/powerpoint/2010/main" val="3990630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Matthew Robles To-do/NACE </a:t>
            </a:r>
          </a:p>
        </p:txBody>
      </p:sp>
      <p:pic>
        <p:nvPicPr>
          <p:cNvPr id="4" name="Content Placeholder 3" descr="A screenshot of a computer&#10;&#10;Description automatically generated">
            <a:extLst>
              <a:ext uri="{FF2B5EF4-FFF2-40B4-BE49-F238E27FC236}">
                <a16:creationId xmlns:a16="http://schemas.microsoft.com/office/drawing/2014/main" id="{6D3F5113-4803-5D44-E63C-24090C628A50}"/>
              </a:ext>
            </a:extLst>
          </p:cNvPr>
          <p:cNvPicPr>
            <a:picLocks noGrp="1" noChangeAspect="1"/>
          </p:cNvPicPr>
          <p:nvPr>
            <p:ph idx="1"/>
          </p:nvPr>
        </p:nvPicPr>
        <p:blipFill>
          <a:blip r:embed="rId2"/>
          <a:stretch>
            <a:fillRect/>
          </a:stretch>
        </p:blipFill>
        <p:spPr>
          <a:xfrm>
            <a:off x="374114" y="880772"/>
            <a:ext cx="10652605" cy="5847079"/>
          </a:xfrm>
        </p:spPr>
      </p:pic>
    </p:spTree>
    <p:extLst>
      <p:ext uri="{BB962C8B-B14F-4D97-AF65-F5344CB8AC3E}">
        <p14:creationId xmlns:p14="http://schemas.microsoft.com/office/powerpoint/2010/main" val="248528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167-C3C1-639B-24DB-638EC4D97CD9}"/>
              </a:ext>
            </a:extLst>
          </p:cNvPr>
          <p:cNvSpPr>
            <a:spLocks noGrp="1"/>
          </p:cNvSpPr>
          <p:nvPr>
            <p:ph type="title"/>
          </p:nvPr>
        </p:nvSpPr>
        <p:spPr>
          <a:xfrm>
            <a:off x="86227" y="4178"/>
            <a:ext cx="12029572" cy="1325563"/>
          </a:xfrm>
        </p:spPr>
        <p:txBody>
          <a:bodyPr/>
          <a:lstStyle/>
          <a:p>
            <a:r>
              <a:rPr lang="en-US">
                <a:solidFill>
                  <a:schemeClr val="tx1"/>
                </a:solidFill>
              </a:rPr>
              <a:t>Jamal Siddiqui To-do/NACE </a:t>
            </a:r>
          </a:p>
        </p:txBody>
      </p:sp>
      <p:pic>
        <p:nvPicPr>
          <p:cNvPr id="4" name="Content Placeholder 3" descr="A screenshot of a document&#10;&#10;Description automatically generated">
            <a:extLst>
              <a:ext uri="{FF2B5EF4-FFF2-40B4-BE49-F238E27FC236}">
                <a16:creationId xmlns:a16="http://schemas.microsoft.com/office/drawing/2014/main" id="{BFC1EC18-5090-745B-303D-4F05E23A512C}"/>
              </a:ext>
            </a:extLst>
          </p:cNvPr>
          <p:cNvPicPr>
            <a:picLocks noGrp="1" noChangeAspect="1"/>
          </p:cNvPicPr>
          <p:nvPr>
            <p:ph idx="1"/>
          </p:nvPr>
        </p:nvPicPr>
        <p:blipFill>
          <a:blip r:embed="rId2"/>
          <a:stretch>
            <a:fillRect/>
          </a:stretch>
        </p:blipFill>
        <p:spPr>
          <a:xfrm>
            <a:off x="484856" y="656514"/>
            <a:ext cx="10487024" cy="6188241"/>
          </a:xfrm>
        </p:spPr>
      </p:pic>
    </p:spTree>
    <p:extLst>
      <p:ext uri="{BB962C8B-B14F-4D97-AF65-F5344CB8AC3E}">
        <p14:creationId xmlns:p14="http://schemas.microsoft.com/office/powerpoint/2010/main" val="30533875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66</Slides>
  <Notes>0</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Facet</vt:lpstr>
      <vt:lpstr>CSCI-331: Project 3</vt:lpstr>
      <vt:lpstr>Contents</vt:lpstr>
      <vt:lpstr>Project Planner</vt:lpstr>
      <vt:lpstr>Kathy He To-do/NACE </vt:lpstr>
      <vt:lpstr>Jude Pierre To-do/NACE </vt:lpstr>
      <vt:lpstr>Faisal Areefin To-do/NACE: Teamwork</vt:lpstr>
      <vt:lpstr>Jianhao Jin To-do/NACE </vt:lpstr>
      <vt:lpstr>Matthew Robles To-do/NACE </vt:lpstr>
      <vt:lpstr>Jamal Siddiqui To-do/NACE </vt:lpstr>
      <vt:lpstr>Osvaldo Talavera To-do/NACE </vt:lpstr>
      <vt:lpstr>Meeting Notes</vt:lpstr>
      <vt:lpstr>5/10/24</vt:lpstr>
      <vt:lpstr>5/12/24</vt:lpstr>
      <vt:lpstr>5/14/24</vt:lpstr>
      <vt:lpstr>5/16/24</vt:lpstr>
      <vt:lpstr>Project Lifecycle </vt:lpstr>
      <vt:lpstr>Planning</vt:lpstr>
      <vt:lpstr>Analysis</vt:lpstr>
      <vt:lpstr>Design</vt:lpstr>
      <vt:lpstr>Implementation</vt:lpstr>
      <vt:lpstr>Maintenance</vt:lpstr>
      <vt:lpstr>Database Design</vt:lpstr>
      <vt:lpstr>Tackling Data Anomalies</vt:lpstr>
      <vt:lpstr>Strategies for Data Anomalies</vt:lpstr>
      <vt:lpstr>PowerPoint Presentation</vt:lpstr>
      <vt:lpstr>Default Constraints in Course.Class Table</vt:lpstr>
      <vt:lpstr>Check Constraints</vt:lpstr>
      <vt:lpstr>Unique Columns</vt:lpstr>
      <vt:lpstr>Derived Columns</vt:lpstr>
      <vt:lpstr>Naming Conventions</vt:lpstr>
      <vt:lpstr>DB UDT Metadata Taxonomy</vt:lpstr>
      <vt:lpstr>ER Diagram</vt:lpstr>
      <vt:lpstr>Logical Data Model Diagram</vt:lpstr>
      <vt:lpstr>Conceptual Data Model Diagram </vt:lpstr>
      <vt:lpstr>Physical Data Model Diagram </vt:lpstr>
      <vt:lpstr>Database Stored Procedures</vt:lpstr>
      <vt:lpstr>Kathy's Query #1</vt:lpstr>
      <vt:lpstr>Kathy's Query #2</vt:lpstr>
      <vt:lpstr>Kathy's Query #3</vt:lpstr>
      <vt:lpstr>Jude's Stored Procedure #1</vt:lpstr>
      <vt:lpstr>Jude's Stored Procedure #2</vt:lpstr>
      <vt:lpstr>Jude's Query</vt:lpstr>
      <vt:lpstr>Areefin's Stored Procedure #1: ModeOfInstruction</vt:lpstr>
      <vt:lpstr>Areefin's Stored Procedure #2: Instructor</vt:lpstr>
      <vt:lpstr>Areefin's Stored Procedure #3: ShowWorkFlowSteps</vt:lpstr>
      <vt:lpstr>Jianhao's Stored Procedure #1</vt:lpstr>
      <vt:lpstr>Jianhao's Stored Procedure #2</vt:lpstr>
      <vt:lpstr>Jianhao's Query</vt:lpstr>
      <vt:lpstr>Matthew's Stored Procedure #1</vt:lpstr>
      <vt:lpstr>Matthew's Stored Procedure #2</vt:lpstr>
      <vt:lpstr>Jamal's Stored Procedure #1 </vt:lpstr>
      <vt:lpstr>Jamal's Stored Query</vt:lpstr>
      <vt:lpstr>Osvaldo's Stored Procedure #1</vt:lpstr>
      <vt:lpstr>Osvaldo's Stored Procedure #2</vt:lpstr>
      <vt:lpstr>Osvaldo's Stored Procedure #3</vt:lpstr>
      <vt:lpstr>Osvaldo's Stored Query </vt:lpstr>
      <vt:lpstr>Database Test Queries (Notebook)</vt:lpstr>
      <vt:lpstr>PowerPoint Presentation</vt:lpstr>
      <vt:lpstr>PowerPoint Presentation</vt:lpstr>
      <vt:lpstr>PowerPoint Presentation</vt:lpstr>
      <vt:lpstr>PowerPoint Presentation</vt:lpstr>
      <vt:lpstr>PowerPoint Presentation</vt:lpstr>
      <vt:lpstr>PowerPoint Presentation</vt:lpstr>
      <vt:lpstr>JDBC Execution</vt:lpstr>
      <vt:lpstr>Database Test Queries (JDBC)</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2024-05-10T17:00:52Z</dcterms:created>
  <dcterms:modified xsi:type="dcterms:W3CDTF">2024-05-18T03:44:21Z</dcterms:modified>
</cp:coreProperties>
</file>